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0"/>
  </p:notesMasterIdLst>
  <p:sldIdLst>
    <p:sldId id="428" r:id="rId5"/>
    <p:sldId id="440" r:id="rId6"/>
    <p:sldId id="441" r:id="rId7"/>
    <p:sldId id="438" r:id="rId8"/>
    <p:sldId id="439" r:id="rId9"/>
    <p:sldId id="445" r:id="rId10"/>
    <p:sldId id="444" r:id="rId11"/>
    <p:sldId id="451" r:id="rId12"/>
    <p:sldId id="447" r:id="rId13"/>
    <p:sldId id="448" r:id="rId14"/>
    <p:sldId id="449" r:id="rId15"/>
    <p:sldId id="450" r:id="rId16"/>
    <p:sldId id="446" r:id="rId17"/>
    <p:sldId id="442" r:id="rId18"/>
    <p:sldId id="426" r:id="rId19"/>
  </p:sldIdLst>
  <p:sldSz cx="9144000" cy="6858000" type="screen4x3"/>
  <p:notesSz cx="6797675" cy="987425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38" autoAdjust="0"/>
  </p:normalViewPr>
  <p:slideViewPr>
    <p:cSldViewPr>
      <p:cViewPr>
        <p:scale>
          <a:sx n="80" d="100"/>
          <a:sy n="80" d="100"/>
        </p:scale>
        <p:origin x="-1002" y="522"/>
      </p:cViewPr>
      <p:guideLst>
        <p:guide orient="horz" pos="2160"/>
        <p:guide pos="2880"/>
      </p:guideLst>
    </p:cSldViewPr>
  </p:slideViewPr>
  <p:outlineViewPr>
    <p:cViewPr>
      <p:scale>
        <a:sx n="33" d="100"/>
        <a:sy n="33" d="100"/>
      </p:scale>
      <p:origin x="0" y="59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7/3/2013</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 Target="../slides/slide2.xml"/><Relationship Id="rId7" Type="http://schemas.openxmlformats.org/officeDocument/2006/relationships/slide" Target="../slides/slide4.xml"/><Relationship Id="rId12" Type="http://schemas.openxmlformats.org/officeDocument/2006/relationships/slide" Target="../slides/slide14.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13.xml"/><Relationship Id="rId5" Type="http://schemas.openxmlformats.org/officeDocument/2006/relationships/slide" Target="../slides/slide3.xml"/><Relationship Id="rId10" Type="http://schemas.openxmlformats.org/officeDocument/2006/relationships/slide" Target="../slides/slide7.xml"/><Relationship Id="rId4" Type="http://schemas.openxmlformats.org/officeDocument/2006/relationships/hyperlink" Target="https://cloud01.lpplus.net/schools/BrookeWeston/Subjects/InformationTechnology/CambridgeNationalslevel2/Unit%205%20Creating%20an%20Interactive%20Product%20using%20Multi/R005%20Unit%205%20-%20LO1%20Cambridge%20L2.swf" TargetMode="External"/><Relationship Id="rId9" Type="http://schemas.openxmlformats.org/officeDocument/2006/relationships/slide" Target="../slides/slide6.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slide" Target="../slides/slide4.xml"/><Relationship Id="rId4" Type="http://schemas.openxmlformats.org/officeDocument/2006/relationships/slide" Target="../slides/slide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00108"/>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000108"/>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pic>
        <p:nvPicPr>
          <p:cNvPr id="9" name="Picture 8"/>
          <p:cNvPicPr>
            <a:picLocks noChangeAspect="1"/>
          </p:cNvPicPr>
          <p:nvPr userDrawn="1"/>
        </p:nvPicPr>
        <p:blipFill>
          <a:blip r:embed="rId2" cstate="print"/>
          <a:srcRect b="25660"/>
          <a:stretch>
            <a:fillRect/>
          </a:stretch>
        </p:blipFill>
        <p:spPr>
          <a:xfrm>
            <a:off x="7146496" y="128507"/>
            <a:ext cx="1890000" cy="504056"/>
          </a:xfrm>
          <a:prstGeom prst="rect">
            <a:avLst/>
          </a:prstGeom>
        </p:spPr>
      </p:pic>
      <p:sp>
        <p:nvSpPr>
          <p:cNvPr id="4" name="Round Same Side Corner Rectangle 3">
            <a:hlinkClick r:id="rId3" action="ppaction://hlinksldjump"/>
          </p:cNvPr>
          <p:cNvSpPr/>
          <p:nvPr userDrawn="1"/>
        </p:nvSpPr>
        <p:spPr>
          <a:xfrm>
            <a:off x="2567739"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a:t>
            </a:r>
            <a:endParaRPr lang="en-GB" b="1" dirty="0"/>
          </a:p>
        </p:txBody>
      </p:sp>
      <p:sp>
        <p:nvSpPr>
          <p:cNvPr id="5" name="Round Same Side Corner Rectangle 4">
            <a:hlinkClick r:id="rId4"/>
          </p:cNvPr>
          <p:cNvSpPr/>
          <p:nvPr userDrawn="1"/>
        </p:nvSpPr>
        <p:spPr>
          <a:xfrm>
            <a:off x="311404" y="717964"/>
            <a:ext cx="1643074"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7" name="Round Same Side Corner Rectangle 6">
            <a:hlinkClick r:id="rId5" action="ppaction://hlinksldjump"/>
          </p:cNvPr>
          <p:cNvSpPr/>
          <p:nvPr userDrawn="1"/>
        </p:nvSpPr>
        <p:spPr>
          <a:xfrm>
            <a:off x="3035747" y="719296"/>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2</a:t>
            </a:r>
            <a:endParaRPr lang="en-GB" b="1" dirty="0"/>
          </a:p>
        </p:txBody>
      </p:sp>
      <p:sp>
        <p:nvSpPr>
          <p:cNvPr id="8" name="Round Same Side Corner Rectangle 7">
            <a:hlinkClick r:id="rId6" action="ppaction://hlinksldjump"/>
          </p:cNvPr>
          <p:cNvSpPr/>
          <p:nvPr userDrawn="1"/>
        </p:nvSpPr>
        <p:spPr>
          <a:xfrm>
            <a:off x="2027211" y="720054"/>
            <a:ext cx="46851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LO2</a:t>
            </a:r>
            <a:endParaRPr lang="en-GB" sz="1400" b="1" dirty="0"/>
          </a:p>
        </p:txBody>
      </p:sp>
      <p:sp>
        <p:nvSpPr>
          <p:cNvPr id="11" name="Round Same Side Corner Rectangle 10">
            <a:hlinkClick r:id="rId7" action="ppaction://hlinksldjump"/>
          </p:cNvPr>
          <p:cNvSpPr/>
          <p:nvPr userDrawn="1"/>
        </p:nvSpPr>
        <p:spPr>
          <a:xfrm>
            <a:off x="3503755" y="71720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3</a:t>
            </a:r>
            <a:endParaRPr lang="en-GB" b="1" dirty="0"/>
          </a:p>
        </p:txBody>
      </p:sp>
      <p:sp>
        <p:nvSpPr>
          <p:cNvPr id="13" name="Round Same Side Corner Rectangle 12">
            <a:hlinkClick r:id="rId8" action="ppaction://hlinksldjump"/>
          </p:cNvPr>
          <p:cNvSpPr/>
          <p:nvPr userDrawn="1"/>
        </p:nvSpPr>
        <p:spPr>
          <a:xfrm>
            <a:off x="3972186" y="716446"/>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4</a:t>
            </a:r>
            <a:endParaRPr lang="en-GB" b="1" dirty="0"/>
          </a:p>
        </p:txBody>
      </p:sp>
      <p:sp>
        <p:nvSpPr>
          <p:cNvPr id="14" name="Round Same Side Corner Rectangle 13">
            <a:hlinkClick r:id="rId9" action="ppaction://hlinksldjump"/>
          </p:cNvPr>
          <p:cNvSpPr/>
          <p:nvPr userDrawn="1"/>
        </p:nvSpPr>
        <p:spPr>
          <a:xfrm>
            <a:off x="4440282" y="71720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5</a:t>
            </a:r>
            <a:endParaRPr lang="en-GB" b="1" dirty="0"/>
          </a:p>
        </p:txBody>
      </p:sp>
      <p:sp>
        <p:nvSpPr>
          <p:cNvPr id="15" name="Round Same Side Corner Rectangle 14">
            <a:hlinkClick r:id="rId10" action="ppaction://hlinksldjump"/>
          </p:cNvPr>
          <p:cNvSpPr/>
          <p:nvPr userDrawn="1"/>
        </p:nvSpPr>
        <p:spPr>
          <a:xfrm>
            <a:off x="4908290" y="716446"/>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6</a:t>
            </a:r>
            <a:endParaRPr lang="en-GB" b="1" dirty="0"/>
          </a:p>
        </p:txBody>
      </p:sp>
      <p:sp>
        <p:nvSpPr>
          <p:cNvPr id="16" name="Round Same Side Corner Rectangle 15">
            <a:hlinkClick r:id="rId11" action="ppaction://hlinksldjump"/>
          </p:cNvPr>
          <p:cNvSpPr/>
          <p:nvPr userDrawn="1"/>
        </p:nvSpPr>
        <p:spPr>
          <a:xfrm>
            <a:off x="5375963"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7</a:t>
            </a:r>
            <a:endParaRPr lang="en-GB" b="1" dirty="0"/>
          </a:p>
        </p:txBody>
      </p:sp>
      <p:sp>
        <p:nvSpPr>
          <p:cNvPr id="17" name="Round Same Side Corner Rectangle 16">
            <a:hlinkClick r:id="rId12" action="ppaction://hlinksldjump"/>
          </p:cNvPr>
          <p:cNvSpPr/>
          <p:nvPr userDrawn="1"/>
        </p:nvSpPr>
        <p:spPr>
          <a:xfrm>
            <a:off x="5844059"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8</a:t>
            </a:r>
            <a:endParaRPr lang="en-GB" b="1"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O1 8-14">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pic>
        <p:nvPicPr>
          <p:cNvPr id="9" name="Picture 8"/>
          <p:cNvPicPr>
            <a:picLocks noChangeAspect="1"/>
          </p:cNvPicPr>
          <p:nvPr userDrawn="1"/>
        </p:nvPicPr>
        <p:blipFill>
          <a:blip r:embed="rId2" cstate="print"/>
          <a:srcRect b="25660"/>
          <a:stretch>
            <a:fillRect/>
          </a:stretch>
        </p:blipFill>
        <p:spPr>
          <a:xfrm>
            <a:off x="7146496" y="128507"/>
            <a:ext cx="1890000" cy="504056"/>
          </a:xfrm>
          <a:prstGeom prst="rect">
            <a:avLst/>
          </a:prstGeom>
        </p:spPr>
      </p:pic>
      <p:sp>
        <p:nvSpPr>
          <p:cNvPr id="4" name="Round Same Side Corner Rectangle 3">
            <a:hlinkClick r:id="" action="ppaction://noaction"/>
          </p:cNvPr>
          <p:cNvSpPr/>
          <p:nvPr userDrawn="1"/>
        </p:nvSpPr>
        <p:spPr>
          <a:xfrm>
            <a:off x="3312750"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12</a:t>
            </a:r>
            <a:endParaRPr lang="en-GB" b="1" dirty="0"/>
          </a:p>
        </p:txBody>
      </p:sp>
      <p:sp>
        <p:nvSpPr>
          <p:cNvPr id="5" name="Round Same Side Corner Rectangle 4">
            <a:hlinkClick r:id="rId3" action="ppaction://hlinksldjump"/>
          </p:cNvPr>
          <p:cNvSpPr/>
          <p:nvPr userDrawn="1"/>
        </p:nvSpPr>
        <p:spPr>
          <a:xfrm>
            <a:off x="311404" y="717964"/>
            <a:ext cx="1643074"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8" name="Round Same Side Corner Rectangle 7">
            <a:hlinkClick r:id="rId4" action="ppaction://hlinksldjump"/>
          </p:cNvPr>
          <p:cNvSpPr/>
          <p:nvPr userDrawn="1"/>
        </p:nvSpPr>
        <p:spPr>
          <a:xfrm>
            <a:off x="2027211" y="720054"/>
            <a:ext cx="46851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LO1</a:t>
            </a:r>
            <a:endParaRPr lang="en-GB" sz="1400" b="1" dirty="0"/>
          </a:p>
        </p:txBody>
      </p:sp>
      <p:sp>
        <p:nvSpPr>
          <p:cNvPr id="7" name="Round Same Side Corner Rectangle 6">
            <a:hlinkClick r:id="" action="ppaction://noaction"/>
          </p:cNvPr>
          <p:cNvSpPr/>
          <p:nvPr userDrawn="1"/>
        </p:nvSpPr>
        <p:spPr>
          <a:xfrm>
            <a:off x="3780758"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13</a:t>
            </a:r>
            <a:endParaRPr lang="en-GB" b="1" dirty="0"/>
          </a:p>
        </p:txBody>
      </p:sp>
      <p:sp>
        <p:nvSpPr>
          <p:cNvPr id="10" name="Round Same Side Corner Rectangle 9">
            <a:hlinkClick r:id="" action="ppaction://noaction"/>
          </p:cNvPr>
          <p:cNvSpPr/>
          <p:nvPr userDrawn="1"/>
        </p:nvSpPr>
        <p:spPr>
          <a:xfrm>
            <a:off x="4248766"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14</a:t>
            </a:r>
            <a:endParaRPr lang="en-GB" b="1" dirty="0"/>
          </a:p>
        </p:txBody>
      </p:sp>
      <p:sp>
        <p:nvSpPr>
          <p:cNvPr id="11" name="Round Same Side Corner Rectangle 10">
            <a:hlinkClick r:id="" action="ppaction://noaction"/>
          </p:cNvPr>
          <p:cNvSpPr/>
          <p:nvPr userDrawn="1"/>
        </p:nvSpPr>
        <p:spPr>
          <a:xfrm>
            <a:off x="4716862"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15</a:t>
            </a:r>
            <a:endParaRPr lang="en-GB" b="1" dirty="0"/>
          </a:p>
        </p:txBody>
      </p:sp>
      <p:sp>
        <p:nvSpPr>
          <p:cNvPr id="12" name="Round Same Side Corner Rectangle 11">
            <a:hlinkClick r:id="" action="ppaction://noaction"/>
          </p:cNvPr>
          <p:cNvSpPr/>
          <p:nvPr userDrawn="1"/>
        </p:nvSpPr>
        <p:spPr>
          <a:xfrm>
            <a:off x="5195564"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16</a:t>
            </a:r>
            <a:endParaRPr lang="en-GB" b="1" dirty="0"/>
          </a:p>
        </p:txBody>
      </p:sp>
      <p:sp>
        <p:nvSpPr>
          <p:cNvPr id="16" name="Round Same Side Corner Rectangle 15">
            <a:hlinkClick r:id="" action="ppaction://noaction"/>
          </p:cNvPr>
          <p:cNvSpPr/>
          <p:nvPr userDrawn="1"/>
        </p:nvSpPr>
        <p:spPr>
          <a:xfrm>
            <a:off x="5663995"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17</a:t>
            </a:r>
            <a:endParaRPr lang="en-GB" b="1" dirty="0"/>
          </a:p>
        </p:txBody>
      </p:sp>
      <p:sp>
        <p:nvSpPr>
          <p:cNvPr id="17" name="Round Same Side Corner Rectangle 16">
            <a:hlinkClick r:id="" action="ppaction://noaction"/>
          </p:cNvPr>
          <p:cNvSpPr/>
          <p:nvPr userDrawn="1"/>
        </p:nvSpPr>
        <p:spPr>
          <a:xfrm>
            <a:off x="6132426"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18</a:t>
            </a:r>
            <a:endParaRPr lang="en-GB" b="1" dirty="0"/>
          </a:p>
        </p:txBody>
      </p:sp>
      <p:sp>
        <p:nvSpPr>
          <p:cNvPr id="20" name="Round Same Side Corner Rectangle 19">
            <a:hlinkClick r:id="rId5" action="ppaction://hlinksldjump"/>
          </p:cNvPr>
          <p:cNvSpPr/>
          <p:nvPr userDrawn="1"/>
        </p:nvSpPr>
        <p:spPr>
          <a:xfrm>
            <a:off x="2567651" y="729079"/>
            <a:ext cx="672668"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1-11</a:t>
            </a:r>
            <a:endParaRPr lang="en-GB" sz="1400" b="1" dirty="0"/>
          </a:p>
        </p:txBody>
      </p:sp>
    </p:spTree>
    <p:extLst>
      <p:ext uri="{BB962C8B-B14F-4D97-AF65-F5344CB8AC3E}">
        <p14:creationId xmlns:p14="http://schemas.microsoft.com/office/powerpoint/2010/main" val="5419725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ssignment">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pic>
        <p:nvPicPr>
          <p:cNvPr id="9" name="Picture 8"/>
          <p:cNvPicPr>
            <a:picLocks noChangeAspect="1"/>
          </p:cNvPicPr>
          <p:nvPr userDrawn="1"/>
        </p:nvPicPr>
        <p:blipFill>
          <a:blip r:embed="rId2" cstate="print"/>
          <a:srcRect b="25660"/>
          <a:stretch>
            <a:fillRect/>
          </a:stretch>
        </p:blipFill>
        <p:spPr>
          <a:xfrm>
            <a:off x="7146496" y="128507"/>
            <a:ext cx="1890000" cy="504056"/>
          </a:xfrm>
          <a:prstGeom prst="rect">
            <a:avLst/>
          </a:prstGeom>
        </p:spPr>
      </p:pic>
    </p:spTree>
    <p:extLst>
      <p:ext uri="{BB962C8B-B14F-4D97-AF65-F5344CB8AC3E}">
        <p14:creationId xmlns:p14="http://schemas.microsoft.com/office/powerpoint/2010/main" val="42893857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92869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42984"/>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142984"/>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7969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92867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2867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1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5" r:id="rId6"/>
    <p:sldLayoutId id="2147483704" r:id="rId7"/>
    <p:sldLayoutId id="2147483702" r:id="rId8"/>
    <p:sldLayoutId id="2147483703" r:id="rId9"/>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cloud01.lpplus.net/schools/BrookeWeston/Subjects/InformationTechnology/CambridgeNationalslevel2/Unit%205%20Creating%20an%20Interactive%20Product%20using%20Multi/Creating%20a%20macro%20to%20print%20in%20PowerPoint.docx" TargetMode="External"/><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file:///\\BWPRINT\BernersLe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hyperlink" Target="http://goqr.me/" TargetMode="Externa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2 – Assignment</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902089967"/>
              </p:ext>
            </p:extLst>
          </p:nvPr>
        </p:nvGraphicFramePr>
        <p:xfrm>
          <a:off x="6408514" y="2060848"/>
          <a:ext cx="2411958" cy="303966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Purpose and audience</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Appropriate software</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Multimedia product</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Alternative pathways</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Multimedia components</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Clear evidence</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Effective testing</a:t>
                      </a:r>
                    </a:p>
                    <a:p>
                      <a:pPr marL="177800" indent="-177800" algn="l">
                        <a:spcAft>
                          <a:spcPts val="600"/>
                        </a:spcAft>
                        <a:buFontTx/>
                        <a:buBlip>
                          <a:blip r:embed="rId3"/>
                        </a:buBlip>
                      </a:pPr>
                      <a:r>
                        <a:rPr lang="en-GB" sz="1400" baseline="0" dirty="0" smtClean="0">
                          <a:solidFill>
                            <a:srgbClr val="FF0000"/>
                          </a:solidFill>
                          <a:effectLst/>
                          <a:latin typeface="Calibri" pitchFamily="34" charset="0"/>
                          <a:ea typeface="Times New Roman"/>
                          <a:cs typeface="Calibri" pitchFamily="34" charset="0"/>
                        </a:rPr>
                        <a:t>Appropriate choices</a:t>
                      </a:r>
                    </a:p>
                    <a:p>
                      <a:pPr marL="177800" indent="-177800" algn="l">
                        <a:spcAft>
                          <a:spcPts val="0"/>
                        </a:spcAft>
                        <a:buFontTx/>
                        <a:buBlip>
                          <a:blip r:embed="rId3"/>
                        </a:buBlip>
                      </a:pPr>
                      <a:endParaRPr lang="en-GB" sz="1200" dirty="0">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Making your interactive multimedia product</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58181326"/>
              </p:ext>
            </p:extLst>
          </p:nvPr>
        </p:nvGraphicFramePr>
        <p:xfrm>
          <a:off x="395536" y="1988840"/>
          <a:ext cx="5904656" cy="3510528"/>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Assignment Tasks (P, M, D)</a:t>
                      </a: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latin typeface="Calibri" pitchFamily="34" charset="0"/>
                          <a:cs typeface="Calibri" pitchFamily="34" charset="0"/>
                        </a:rPr>
                        <a:t>You are now ready to create your multimedia product</a:t>
                      </a:r>
                      <a:r>
                        <a:rPr kumimoji="0" lang="en-GB" sz="1400" kern="1200" baseline="0" dirty="0" smtClean="0">
                          <a:solidFill>
                            <a:schemeClr val="tx1"/>
                          </a:solidFill>
                          <a:effectLst/>
                          <a:latin typeface="Calibri" pitchFamily="34" charset="0"/>
                          <a:ea typeface="Times New Roman"/>
                          <a:cs typeface="Calibri"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kern="1200" baseline="0" dirty="0" smtClean="0">
                        <a:solidFill>
                          <a:schemeClr val="tx1"/>
                        </a:solidFill>
                        <a:effectLst/>
                        <a:latin typeface="Calibri" pitchFamily="34" charset="0"/>
                        <a:ea typeface="Times New Roman"/>
                        <a:cs typeface="Calibri" pitchFamily="34" charset="0"/>
                      </a:endParaRPr>
                    </a:p>
                    <a:p>
                      <a:pPr marL="285750" indent="-285750">
                        <a:lnSpc>
                          <a:spcPct val="150000"/>
                        </a:lnSpc>
                        <a:spcAft>
                          <a:spcPts val="300"/>
                        </a:spcAft>
                        <a:buFont typeface="Arial" pitchFamily="34" charset="0"/>
                        <a:buNone/>
                      </a:pPr>
                      <a:r>
                        <a:rPr kumimoji="0" lang="en-GB" sz="1400" kern="1200" baseline="0" dirty="0" smtClean="0">
                          <a:solidFill>
                            <a:schemeClr val="tx1"/>
                          </a:solidFill>
                          <a:effectLst/>
                          <a:latin typeface="Calibri" pitchFamily="34" charset="0"/>
                          <a:ea typeface="Times New Roman"/>
                          <a:cs typeface="Calibri" pitchFamily="34" charset="0"/>
                        </a:rPr>
                        <a:t>Create your product by carrying out the following activities:</a:t>
                      </a:r>
                    </a:p>
                    <a:p>
                      <a:pPr marL="285750" indent="-285750">
                        <a:spcAft>
                          <a:spcPts val="300"/>
                        </a:spcAft>
                        <a:buFont typeface="Arial" pitchFamily="34" charset="0"/>
                        <a:buChar char="•"/>
                      </a:pPr>
                      <a:r>
                        <a:rPr kumimoji="0" lang="en-GB" sz="1400" b="1" kern="1200" baseline="0" dirty="0" smtClean="0">
                          <a:solidFill>
                            <a:schemeClr val="tx1"/>
                          </a:solidFill>
                          <a:effectLst/>
                          <a:latin typeface="Calibri" pitchFamily="34" charset="0"/>
                          <a:ea typeface="Times New Roman"/>
                          <a:cs typeface="Calibri" pitchFamily="34" charset="0"/>
                        </a:rPr>
                        <a:t>Import </a:t>
                      </a:r>
                      <a:r>
                        <a:rPr kumimoji="0" lang="en-GB" sz="1400" b="0" kern="1200" baseline="0" dirty="0" smtClean="0">
                          <a:solidFill>
                            <a:schemeClr val="tx1"/>
                          </a:solidFill>
                          <a:effectLst/>
                          <a:latin typeface="Calibri" pitchFamily="34" charset="0"/>
                          <a:ea typeface="Times New Roman"/>
                          <a:cs typeface="Calibri" pitchFamily="34" charset="0"/>
                        </a:rPr>
                        <a:t>your</a:t>
                      </a:r>
                      <a:r>
                        <a:rPr kumimoji="0" lang="en-GB" sz="1400" b="1" kern="1200" baseline="0" dirty="0" smtClean="0">
                          <a:solidFill>
                            <a:schemeClr val="tx1"/>
                          </a:solidFill>
                          <a:effectLst/>
                          <a:latin typeface="Calibri" pitchFamily="34" charset="0"/>
                          <a:ea typeface="Times New Roman"/>
                          <a:cs typeface="Calibri" pitchFamily="34" charset="0"/>
                        </a:rPr>
                        <a:t> components </a:t>
                      </a:r>
                      <a:r>
                        <a:rPr kumimoji="0" lang="en-GB" sz="1400" kern="1200" baseline="0" dirty="0" smtClean="0">
                          <a:solidFill>
                            <a:schemeClr val="tx1"/>
                          </a:solidFill>
                          <a:effectLst/>
                          <a:latin typeface="Calibri" pitchFamily="34" charset="0"/>
                          <a:ea typeface="Times New Roman"/>
                          <a:cs typeface="Calibri" pitchFamily="34" charset="0"/>
                        </a:rPr>
                        <a:t>into your chosen editing software</a:t>
                      </a:r>
                    </a:p>
                    <a:p>
                      <a:pPr marL="285750" indent="-285750">
                        <a:spcAft>
                          <a:spcPts val="300"/>
                        </a:spcAft>
                        <a:buFont typeface="Arial" pitchFamily="34" charset="0"/>
                        <a:buChar char="•"/>
                      </a:pPr>
                      <a:r>
                        <a:rPr kumimoji="0" lang="en-GB" sz="1400" b="1" kern="1200" baseline="0" dirty="0" smtClean="0">
                          <a:solidFill>
                            <a:schemeClr val="tx1"/>
                          </a:solidFill>
                          <a:effectLst/>
                          <a:latin typeface="Calibri" pitchFamily="34" charset="0"/>
                          <a:ea typeface="Times New Roman"/>
                          <a:cs typeface="Calibri" pitchFamily="34" charset="0"/>
                        </a:rPr>
                        <a:t>Create</a:t>
                      </a:r>
                      <a:r>
                        <a:rPr kumimoji="0" lang="en-GB" sz="1400" kern="1200" baseline="0" dirty="0" smtClean="0">
                          <a:solidFill>
                            <a:schemeClr val="tx1"/>
                          </a:solidFill>
                          <a:effectLst/>
                          <a:latin typeface="Calibri" pitchFamily="34" charset="0"/>
                          <a:ea typeface="Times New Roman"/>
                          <a:cs typeface="Calibri" pitchFamily="34" charset="0"/>
                        </a:rPr>
                        <a:t> the </a:t>
                      </a:r>
                      <a:r>
                        <a:rPr kumimoji="0" lang="en-GB" sz="1400" b="1" kern="1200" baseline="0" dirty="0" smtClean="0">
                          <a:solidFill>
                            <a:schemeClr val="tx1"/>
                          </a:solidFill>
                          <a:effectLst/>
                          <a:latin typeface="Calibri" pitchFamily="34" charset="0"/>
                          <a:ea typeface="Times New Roman"/>
                          <a:cs typeface="Calibri" pitchFamily="34" charset="0"/>
                        </a:rPr>
                        <a:t>interactive multimedia product </a:t>
                      </a:r>
                      <a:r>
                        <a:rPr kumimoji="0" lang="en-GB" sz="1400" kern="1200" baseline="0" dirty="0" smtClean="0">
                          <a:solidFill>
                            <a:schemeClr val="tx1"/>
                          </a:solidFill>
                          <a:effectLst/>
                          <a:latin typeface="Calibri" pitchFamily="34" charset="0"/>
                          <a:ea typeface="Times New Roman"/>
                          <a:cs typeface="Calibri" pitchFamily="34" charset="0"/>
                        </a:rPr>
                        <a:t>that you have planned</a:t>
                      </a:r>
                    </a:p>
                    <a:p>
                      <a:pPr marL="285750" indent="-285750">
                        <a:spcAft>
                          <a:spcPts val="300"/>
                        </a:spcAft>
                        <a:buFont typeface="Arial" pitchFamily="34" charset="0"/>
                        <a:buChar char="•"/>
                      </a:pPr>
                      <a:r>
                        <a:rPr kumimoji="0" lang="en-GB" sz="1400" b="1" kern="1200" baseline="0" dirty="0" smtClean="0">
                          <a:solidFill>
                            <a:schemeClr val="tx1"/>
                          </a:solidFill>
                          <a:effectLst/>
                          <a:latin typeface="Calibri" pitchFamily="34" charset="0"/>
                          <a:ea typeface="Times New Roman"/>
                          <a:cs typeface="Calibri" pitchFamily="34" charset="0"/>
                        </a:rPr>
                        <a:t>Test</a:t>
                      </a:r>
                      <a:r>
                        <a:rPr kumimoji="0" lang="en-GB" sz="1400" kern="1200" baseline="0" dirty="0" smtClean="0">
                          <a:solidFill>
                            <a:schemeClr val="tx1"/>
                          </a:solidFill>
                          <a:effectLst/>
                          <a:latin typeface="Calibri" pitchFamily="34" charset="0"/>
                          <a:ea typeface="Times New Roman"/>
                          <a:cs typeface="Calibri" pitchFamily="34" charset="0"/>
                        </a:rPr>
                        <a:t> your product as you </a:t>
                      </a:r>
                      <a:r>
                        <a:rPr kumimoji="0" lang="en-GB" sz="1400" b="1" kern="1200" baseline="0" dirty="0" smtClean="0">
                          <a:solidFill>
                            <a:schemeClr val="tx1"/>
                          </a:solidFill>
                          <a:effectLst/>
                          <a:latin typeface="Calibri" pitchFamily="34" charset="0"/>
                          <a:ea typeface="Times New Roman"/>
                          <a:cs typeface="Calibri" pitchFamily="34" charset="0"/>
                        </a:rPr>
                        <a:t>develop it </a:t>
                      </a:r>
                      <a:r>
                        <a:rPr kumimoji="0" lang="en-GB" sz="1400" kern="1200" baseline="0" dirty="0" smtClean="0">
                          <a:solidFill>
                            <a:schemeClr val="tx1"/>
                          </a:solidFill>
                          <a:effectLst/>
                          <a:latin typeface="Calibri" pitchFamily="34" charset="0"/>
                          <a:ea typeface="Times New Roman"/>
                          <a:cs typeface="Calibri" pitchFamily="34" charset="0"/>
                        </a:rPr>
                        <a:t>and on </a:t>
                      </a:r>
                      <a:r>
                        <a:rPr kumimoji="0" lang="en-GB" sz="1400" b="1" kern="1200" baseline="0" dirty="0" smtClean="0">
                          <a:solidFill>
                            <a:schemeClr val="tx1"/>
                          </a:solidFill>
                          <a:effectLst/>
                          <a:latin typeface="Calibri" pitchFamily="34" charset="0"/>
                          <a:ea typeface="Times New Roman"/>
                          <a:cs typeface="Calibri" pitchFamily="34" charset="0"/>
                        </a:rPr>
                        <a:t>completion</a:t>
                      </a:r>
                      <a:r>
                        <a:rPr kumimoji="0" lang="en-GB" sz="1400" kern="1200" baseline="0" dirty="0" smtClean="0">
                          <a:solidFill>
                            <a:schemeClr val="tx1"/>
                          </a:solidFill>
                          <a:effectLst/>
                          <a:latin typeface="Calibri" pitchFamily="34" charset="0"/>
                          <a:ea typeface="Times New Roman"/>
                          <a:cs typeface="Calibri" pitchFamily="34" charset="0"/>
                        </a:rPr>
                        <a:t>, to ensure that it works as intended</a:t>
                      </a:r>
                    </a:p>
                    <a:p>
                      <a:pPr marL="285750" indent="-285750">
                        <a:spcAft>
                          <a:spcPts val="300"/>
                        </a:spcAft>
                        <a:buFont typeface="Arial" pitchFamily="34" charset="0"/>
                        <a:buNone/>
                      </a:pPr>
                      <a:endParaRPr kumimoji="0" lang="en-GB" sz="1400" kern="1200" baseline="0" dirty="0" smtClean="0">
                        <a:solidFill>
                          <a:schemeClr val="tx1"/>
                        </a:solidFill>
                        <a:effectLst/>
                        <a:latin typeface="Calibri" pitchFamily="34" charset="0"/>
                        <a:ea typeface="Times New Roman"/>
                        <a:cs typeface="Calibri" pitchFamily="34" charset="0"/>
                      </a:endParaRPr>
                    </a:p>
                    <a:p>
                      <a:pPr marL="0" indent="0">
                        <a:lnSpc>
                          <a:spcPct val="100000"/>
                        </a:lnSpc>
                        <a:spcAft>
                          <a:spcPts val="300"/>
                        </a:spcAft>
                        <a:buFont typeface="Arial" pitchFamily="34" charset="0"/>
                        <a:buNone/>
                      </a:pPr>
                      <a:r>
                        <a:rPr kumimoji="0" lang="en-GB" sz="1400" kern="1200" baseline="0" dirty="0" smtClean="0">
                          <a:solidFill>
                            <a:schemeClr val="tx1"/>
                          </a:solidFill>
                          <a:effectLst/>
                          <a:latin typeface="Calibri" pitchFamily="34" charset="0"/>
                          <a:ea typeface="Times New Roman"/>
                          <a:cs typeface="Calibri" pitchFamily="34" charset="0"/>
                        </a:rPr>
                        <a:t>If any information changes as you are creating the multimedia project, or you collect any additional components, etc. Make sure that you make the necessary changes to your planning documents or evidence these change in the test table along with reasons for the changes.</a:t>
                      </a:r>
                    </a:p>
                    <a:p>
                      <a:pPr marL="177800" indent="-177800" algn="l">
                        <a:spcAft>
                          <a:spcPts val="600"/>
                        </a:spcAft>
                        <a:buFontTx/>
                        <a:buNone/>
                      </a:pPr>
                      <a:endParaRPr lang="en-GB" sz="600" baseline="0" dirty="0" smtClean="0">
                        <a:effectLst/>
                        <a:latin typeface="Calibri" pitchFamily="34" charset="0"/>
                        <a:ea typeface="Times New Roman"/>
                        <a:cs typeface="Calibri" pitchFamily="34" charset="0"/>
                      </a:endParaRPr>
                    </a:p>
                  </a:txBody>
                  <a:tcPr/>
                </a:tc>
              </a:tr>
              <a:tr h="300675">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bg1"/>
                    </a:solidFill>
                  </a:tcPr>
                </a:tc>
                <a:tc vMerge="1">
                  <a:txBody>
                    <a:bodyPr/>
                    <a:lstStyle/>
                    <a:p>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bl>
          </a:graphicData>
        </a:graphic>
      </p:graphicFrame>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3284984"/>
            <a:ext cx="139732" cy="13973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860" y="3536633"/>
            <a:ext cx="139732" cy="13973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3789040"/>
            <a:ext cx="139732" cy="139732"/>
          </a:xfrm>
          <a:prstGeom prst="rect">
            <a:avLst/>
          </a:prstGeom>
        </p:spPr>
      </p:pic>
    </p:spTree>
    <p:extLst>
      <p:ext uri="{BB962C8B-B14F-4D97-AF65-F5344CB8AC3E}">
        <p14:creationId xmlns:p14="http://schemas.microsoft.com/office/powerpoint/2010/main" val="264377662"/>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Print Macro</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LO1:</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Be able to use techniques to search for, store and share information</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1"/>
            <a:ext cx="8496944" cy="4185761"/>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The following tutorial will help you to </a:t>
            </a:r>
            <a:r>
              <a:rPr lang="en-GB" sz="1400" b="1" dirty="0" smtClean="0">
                <a:latin typeface="Calibri" pitchFamily="34" charset="0"/>
                <a:cs typeface="Calibri" pitchFamily="34" charset="0"/>
              </a:rPr>
              <a:t>setup</a:t>
            </a:r>
            <a:r>
              <a:rPr lang="en-GB" sz="1400" dirty="0" smtClean="0">
                <a:latin typeface="Calibri" pitchFamily="34" charset="0"/>
                <a:cs typeface="Calibri" pitchFamily="34" charset="0"/>
              </a:rPr>
              <a:t> a </a:t>
            </a:r>
            <a:r>
              <a:rPr lang="en-GB" sz="1400" b="1" dirty="0" smtClean="0">
                <a:latin typeface="Calibri" pitchFamily="34" charset="0"/>
                <a:cs typeface="Calibri" pitchFamily="34" charset="0"/>
              </a:rPr>
              <a:t>macro</a:t>
            </a:r>
            <a:r>
              <a:rPr lang="en-GB" sz="1400" dirty="0" smtClean="0">
                <a:latin typeface="Calibri" pitchFamily="34" charset="0"/>
                <a:cs typeface="Calibri" pitchFamily="34" charset="0"/>
              </a:rPr>
              <a:t> and </a:t>
            </a:r>
            <a:r>
              <a:rPr lang="en-GB" sz="1400" b="1" dirty="0" smtClean="0">
                <a:latin typeface="Calibri" pitchFamily="34" charset="0"/>
                <a:cs typeface="Calibri" pitchFamily="34" charset="0"/>
              </a:rPr>
              <a:t>print</a:t>
            </a:r>
            <a:r>
              <a:rPr lang="en-GB" sz="1400" dirty="0" smtClean="0">
                <a:latin typeface="Calibri" pitchFamily="34" charset="0"/>
                <a:cs typeface="Calibri" pitchFamily="34" charset="0"/>
              </a:rPr>
              <a:t> a slide in </a:t>
            </a:r>
            <a:r>
              <a:rPr lang="en-GB" sz="1400" b="1" dirty="0" smtClean="0">
                <a:latin typeface="Calibri" pitchFamily="34" charset="0"/>
                <a:cs typeface="Calibri" pitchFamily="34" charset="0"/>
              </a:rPr>
              <a:t>PowerPoint</a:t>
            </a:r>
            <a:r>
              <a:rPr lang="en-GB" sz="1400" dirty="0" smtClean="0">
                <a:latin typeface="Calibri" pitchFamily="34" charset="0"/>
                <a:cs typeface="Calibri" pitchFamily="34" charset="0"/>
              </a:rPr>
              <a:t>.</a:t>
            </a: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b="1" u="sng" dirty="0" smtClean="0">
                <a:latin typeface="Calibri" pitchFamily="34" charset="0"/>
                <a:cs typeface="Calibri" pitchFamily="34" charset="0"/>
              </a:rPr>
              <a:t>Step 3:</a:t>
            </a:r>
            <a:r>
              <a:rPr lang="en-GB" sz="1400" u="sng" dirty="0" smtClean="0">
                <a:latin typeface="Calibri" pitchFamily="34" charset="0"/>
                <a:cs typeface="Calibri" pitchFamily="34" charset="0"/>
              </a:rPr>
              <a:t> Open the “Visual Basic” code editor</a:t>
            </a:r>
            <a:endParaRPr lang="en-GB" sz="1400" b="1" u="sng"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dirty="0" smtClean="0">
                <a:latin typeface="Calibri" pitchFamily="34" charset="0"/>
                <a:cs typeface="Calibri" pitchFamily="34" charset="0"/>
              </a:rPr>
              <a:t>Now open the </a:t>
            </a:r>
            <a:r>
              <a:rPr lang="en-GB" sz="1400" b="1" dirty="0" smtClean="0">
                <a:latin typeface="Calibri" pitchFamily="34" charset="0"/>
                <a:cs typeface="Calibri" pitchFamily="34" charset="0"/>
              </a:rPr>
              <a:t>“Developer Tab” </a:t>
            </a:r>
            <a:r>
              <a:rPr lang="en-GB" sz="1400" dirty="0" smtClean="0">
                <a:latin typeface="Calibri" pitchFamily="34" charset="0"/>
                <a:cs typeface="Calibri" pitchFamily="34" charset="0"/>
              </a:rPr>
              <a:t>and </a:t>
            </a:r>
            <a:br>
              <a:rPr lang="en-GB" sz="1400" dirty="0" smtClean="0">
                <a:latin typeface="Calibri" pitchFamily="34" charset="0"/>
                <a:cs typeface="Calibri" pitchFamily="34" charset="0"/>
              </a:rPr>
            </a:br>
            <a:r>
              <a:rPr lang="en-GB" sz="1400" dirty="0" smtClean="0">
                <a:latin typeface="Calibri" pitchFamily="34" charset="0"/>
                <a:cs typeface="Calibri" pitchFamily="34" charset="0"/>
              </a:rPr>
              <a:t>click on </a:t>
            </a:r>
            <a:r>
              <a:rPr lang="en-GB" sz="1400" b="1" dirty="0" smtClean="0">
                <a:latin typeface="Calibri" pitchFamily="34" charset="0"/>
                <a:cs typeface="Calibri" pitchFamily="34" charset="0"/>
              </a:rPr>
              <a:t>“Visual Basic”</a:t>
            </a: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b="1" u="sng" dirty="0" smtClean="0">
                <a:latin typeface="Calibri" pitchFamily="34" charset="0"/>
                <a:cs typeface="Calibri" pitchFamily="34" charset="0"/>
              </a:rPr>
              <a:t>Step 4:</a:t>
            </a:r>
            <a:r>
              <a:rPr lang="en-GB" sz="1400" u="sng" dirty="0" smtClean="0">
                <a:latin typeface="Calibri" pitchFamily="34" charset="0"/>
                <a:cs typeface="Calibri" pitchFamily="34" charset="0"/>
              </a:rPr>
              <a:t> Insert a module to use as your macro</a:t>
            </a: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b="1" dirty="0" smtClean="0">
                <a:latin typeface="Calibri" pitchFamily="34" charset="0"/>
                <a:cs typeface="Calibri" pitchFamily="34" charset="0"/>
              </a:rPr>
              <a:t>Right-click</a:t>
            </a:r>
            <a:r>
              <a:rPr lang="en-GB" sz="1400" dirty="0" smtClean="0">
                <a:latin typeface="Calibri" pitchFamily="34" charset="0"/>
                <a:cs typeface="Calibri" pitchFamily="34" charset="0"/>
              </a:rPr>
              <a:t> on the </a:t>
            </a:r>
            <a:r>
              <a:rPr lang="en-GB" sz="1400" b="1" dirty="0" err="1" smtClean="0">
                <a:latin typeface="Calibri" pitchFamily="34" charset="0"/>
                <a:cs typeface="Calibri" pitchFamily="34" charset="0"/>
              </a:rPr>
              <a:t>VBAProject</a:t>
            </a:r>
            <a:r>
              <a:rPr lang="en-GB" sz="1400" dirty="0" smtClean="0">
                <a:latin typeface="Calibri" pitchFamily="34" charset="0"/>
                <a:cs typeface="Calibri" pitchFamily="34" charset="0"/>
              </a:rPr>
              <a:t> and </a:t>
            </a:r>
            <a:br>
              <a:rPr lang="en-GB" sz="1400" dirty="0" smtClean="0">
                <a:latin typeface="Calibri" pitchFamily="34" charset="0"/>
                <a:cs typeface="Calibri" pitchFamily="34" charset="0"/>
              </a:rPr>
            </a:br>
            <a:r>
              <a:rPr lang="en-GB" sz="1400" dirty="0" smtClean="0">
                <a:latin typeface="Calibri" pitchFamily="34" charset="0"/>
                <a:cs typeface="Calibri" pitchFamily="34" charset="0"/>
              </a:rPr>
              <a:t>insert a new </a:t>
            </a:r>
            <a:r>
              <a:rPr lang="en-GB" sz="1400" b="1" dirty="0" smtClean="0">
                <a:latin typeface="Calibri" pitchFamily="34" charset="0"/>
                <a:cs typeface="Calibri" pitchFamily="34" charset="0"/>
              </a:rPr>
              <a:t>module</a:t>
            </a: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p:txBody>
      </p:sp>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2050" name="Picture 2"/>
          <p:cNvPicPr>
            <a:picLocks noChangeAspect="1" noChangeArrowheads="1"/>
          </p:cNvPicPr>
          <p:nvPr/>
        </p:nvPicPr>
        <p:blipFill>
          <a:blip r:embed="rId3" cstate="print"/>
          <a:srcRect r="48325" b="77113"/>
          <a:stretch>
            <a:fillRect/>
          </a:stretch>
        </p:blipFill>
        <p:spPr bwMode="auto">
          <a:xfrm>
            <a:off x="3779912" y="2060849"/>
            <a:ext cx="4968552" cy="1760430"/>
          </a:xfrm>
          <a:prstGeom prst="rect">
            <a:avLst/>
          </a:prstGeom>
          <a:noFill/>
          <a:ln w="9525">
            <a:noFill/>
            <a:miter lim="800000"/>
            <a:headEnd/>
            <a:tailEnd/>
          </a:ln>
        </p:spPr>
      </p:pic>
      <p:sp>
        <p:nvSpPr>
          <p:cNvPr id="11" name="Oval 10"/>
          <p:cNvSpPr/>
          <p:nvPr/>
        </p:nvSpPr>
        <p:spPr>
          <a:xfrm>
            <a:off x="3635896" y="2348880"/>
            <a:ext cx="720080" cy="7200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1" name="Picture 3"/>
          <p:cNvPicPr>
            <a:picLocks noChangeAspect="1" noChangeArrowheads="1"/>
          </p:cNvPicPr>
          <p:nvPr/>
        </p:nvPicPr>
        <p:blipFill>
          <a:blip r:embed="rId4" cstate="print"/>
          <a:srcRect r="66334" b="63825"/>
          <a:stretch>
            <a:fillRect/>
          </a:stretch>
        </p:blipFill>
        <p:spPr bwMode="auto">
          <a:xfrm>
            <a:off x="3765572" y="3861048"/>
            <a:ext cx="3099283" cy="2664296"/>
          </a:xfrm>
          <a:prstGeom prst="rect">
            <a:avLst/>
          </a:prstGeom>
          <a:noFill/>
          <a:ln w="9525">
            <a:noFill/>
            <a:miter lim="800000"/>
            <a:headEnd/>
            <a:tailEnd/>
          </a:ln>
        </p:spPr>
      </p:pic>
      <p:sp>
        <p:nvSpPr>
          <p:cNvPr id="13" name="Oval 12"/>
          <p:cNvSpPr/>
          <p:nvPr/>
        </p:nvSpPr>
        <p:spPr>
          <a:xfrm>
            <a:off x="5796136" y="5445224"/>
            <a:ext cx="1152128" cy="2160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8381789"/>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Print Macro</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LO1:</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Be able to use techniques to search for, store and share information</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1"/>
            <a:ext cx="8496944" cy="3539430"/>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The following tutorial will help you to </a:t>
            </a:r>
            <a:r>
              <a:rPr lang="en-GB" sz="1400" b="1" dirty="0" smtClean="0">
                <a:latin typeface="Calibri" pitchFamily="34" charset="0"/>
                <a:cs typeface="Calibri" pitchFamily="34" charset="0"/>
              </a:rPr>
              <a:t>setup</a:t>
            </a:r>
            <a:r>
              <a:rPr lang="en-GB" sz="1400" dirty="0" smtClean="0">
                <a:latin typeface="Calibri" pitchFamily="34" charset="0"/>
                <a:cs typeface="Calibri" pitchFamily="34" charset="0"/>
              </a:rPr>
              <a:t> a </a:t>
            </a:r>
            <a:r>
              <a:rPr lang="en-GB" sz="1400" b="1" dirty="0" smtClean="0">
                <a:latin typeface="Calibri" pitchFamily="34" charset="0"/>
                <a:cs typeface="Calibri" pitchFamily="34" charset="0"/>
              </a:rPr>
              <a:t>macro</a:t>
            </a:r>
            <a:r>
              <a:rPr lang="en-GB" sz="1400" dirty="0" smtClean="0">
                <a:latin typeface="Calibri" pitchFamily="34" charset="0"/>
                <a:cs typeface="Calibri" pitchFamily="34" charset="0"/>
              </a:rPr>
              <a:t> and </a:t>
            </a:r>
            <a:r>
              <a:rPr lang="en-GB" sz="1400" b="1" dirty="0" smtClean="0">
                <a:latin typeface="Calibri" pitchFamily="34" charset="0"/>
                <a:cs typeface="Calibri" pitchFamily="34" charset="0"/>
              </a:rPr>
              <a:t>print</a:t>
            </a:r>
            <a:r>
              <a:rPr lang="en-GB" sz="1400" dirty="0" smtClean="0">
                <a:latin typeface="Calibri" pitchFamily="34" charset="0"/>
                <a:cs typeface="Calibri" pitchFamily="34" charset="0"/>
              </a:rPr>
              <a:t> a slide in </a:t>
            </a:r>
            <a:r>
              <a:rPr lang="en-GB" sz="1400" b="1" dirty="0" smtClean="0">
                <a:latin typeface="Calibri" pitchFamily="34" charset="0"/>
                <a:cs typeface="Calibri" pitchFamily="34" charset="0"/>
              </a:rPr>
              <a:t>PowerPoint</a:t>
            </a:r>
            <a:r>
              <a:rPr lang="en-GB" sz="1400" dirty="0" smtClean="0">
                <a:latin typeface="Calibri" pitchFamily="34" charset="0"/>
                <a:cs typeface="Calibri" pitchFamily="34" charset="0"/>
              </a:rPr>
              <a:t>.</a:t>
            </a: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b="1" u="sng" dirty="0" smtClean="0">
                <a:latin typeface="Calibri" pitchFamily="34" charset="0"/>
                <a:cs typeface="Calibri" pitchFamily="34" charset="0"/>
              </a:rPr>
              <a:t>Step 5:</a:t>
            </a:r>
            <a:r>
              <a:rPr lang="en-GB" sz="1400" u="sng" dirty="0" smtClean="0">
                <a:latin typeface="Calibri" pitchFamily="34" charset="0"/>
                <a:cs typeface="Calibri" pitchFamily="34" charset="0"/>
              </a:rPr>
              <a:t> Insert the VB code</a:t>
            </a: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dirty="0" smtClean="0">
                <a:latin typeface="Calibri" pitchFamily="34" charset="0"/>
                <a:cs typeface="Calibri" pitchFamily="34" charset="0"/>
              </a:rPr>
              <a:t>Open the following </a:t>
            </a:r>
            <a:r>
              <a:rPr lang="en-GB" sz="1400" dirty="0" smtClean="0">
                <a:latin typeface="Calibri" pitchFamily="34" charset="0"/>
                <a:cs typeface="Calibri" pitchFamily="34" charset="0"/>
                <a:hlinkClick r:id="rId3"/>
              </a:rPr>
              <a:t>file</a:t>
            </a:r>
            <a:r>
              <a:rPr lang="en-GB" sz="1400" dirty="0" smtClean="0">
                <a:latin typeface="Calibri" pitchFamily="34" charset="0"/>
                <a:cs typeface="Calibri" pitchFamily="34" charset="0"/>
              </a:rPr>
              <a:t> and use the screenshot as evidence of collecting the code, </a:t>
            </a:r>
            <a:br>
              <a:rPr lang="en-GB" sz="1400" dirty="0" smtClean="0">
                <a:latin typeface="Calibri" pitchFamily="34" charset="0"/>
                <a:cs typeface="Calibri" pitchFamily="34" charset="0"/>
              </a:rPr>
            </a:br>
            <a:r>
              <a:rPr lang="en-GB" sz="1400" dirty="0" smtClean="0">
                <a:latin typeface="Calibri" pitchFamily="34" charset="0"/>
                <a:cs typeface="Calibri" pitchFamily="34" charset="0"/>
              </a:rPr>
              <a:t>but </a:t>
            </a:r>
            <a:r>
              <a:rPr lang="en-GB" sz="1400" b="1" dirty="0" smtClean="0">
                <a:latin typeface="Calibri" pitchFamily="34" charset="0"/>
                <a:cs typeface="Calibri" pitchFamily="34" charset="0"/>
              </a:rPr>
              <a:t>copy and paste </a:t>
            </a:r>
            <a:r>
              <a:rPr lang="en-GB" sz="1400" dirty="0" smtClean="0">
                <a:latin typeface="Calibri" pitchFamily="34" charset="0"/>
                <a:cs typeface="Calibri" pitchFamily="34" charset="0"/>
              </a:rPr>
              <a:t>the code from the file into the Visual Basic editor.</a:t>
            </a: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dirty="0" smtClean="0">
                <a:latin typeface="Calibri" pitchFamily="34" charset="0"/>
                <a:cs typeface="Calibri" pitchFamily="34" charset="0"/>
              </a:rPr>
              <a:t>					          Change the </a:t>
            </a:r>
            <a:r>
              <a:rPr lang="en-GB" sz="1400" b="1" dirty="0" smtClean="0">
                <a:latin typeface="Calibri" pitchFamily="34" charset="0"/>
                <a:cs typeface="Calibri" pitchFamily="34" charset="0"/>
                <a:hlinkClick r:id="rId4" action="ppaction://hlinkfile"/>
              </a:rPr>
              <a:t>\\BWPRINT\BernersLee</a:t>
            </a:r>
            <a:r>
              <a:rPr lang="en-GB" sz="1400" b="1" dirty="0" smtClean="0">
                <a:latin typeface="Calibri" pitchFamily="34" charset="0"/>
                <a:cs typeface="Calibri" pitchFamily="34" charset="0"/>
              </a:rPr>
              <a:t> </a:t>
            </a:r>
            <a:r>
              <a:rPr lang="en-GB" sz="1400" dirty="0" smtClean="0">
                <a:latin typeface="Calibri" pitchFamily="34" charset="0"/>
                <a:cs typeface="Calibri" pitchFamily="34" charset="0"/>
              </a:rPr>
              <a:t>to match 					          the your classes printer and </a:t>
            </a:r>
            <a:r>
              <a:rPr lang="en-GB" sz="1400" u="sng" dirty="0" smtClean="0">
                <a:latin typeface="Calibri" pitchFamily="34" charset="0"/>
                <a:cs typeface="Calibri" pitchFamily="34" charset="0"/>
              </a:rPr>
              <a:t>close</a:t>
            </a:r>
            <a:r>
              <a:rPr lang="en-GB" sz="1400" dirty="0" smtClean="0">
                <a:latin typeface="Calibri" pitchFamily="34" charset="0"/>
                <a:cs typeface="Calibri" pitchFamily="34" charset="0"/>
              </a:rPr>
              <a:t> the editor.</a:t>
            </a: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dirty="0" smtClean="0">
                <a:latin typeface="Calibri" pitchFamily="34" charset="0"/>
                <a:cs typeface="Calibri" pitchFamily="34" charset="0"/>
              </a:rPr>
              <a:t>					          </a:t>
            </a:r>
            <a:r>
              <a:rPr lang="en-GB" sz="1400" b="1" u="sng" dirty="0" smtClean="0">
                <a:latin typeface="Calibri" pitchFamily="34" charset="0"/>
                <a:cs typeface="Calibri" pitchFamily="34" charset="0"/>
              </a:rPr>
              <a:t>Step 6:</a:t>
            </a:r>
            <a:r>
              <a:rPr lang="en-GB" sz="1400" u="sng" dirty="0" smtClean="0">
                <a:latin typeface="Calibri" pitchFamily="34" charset="0"/>
                <a:cs typeface="Calibri" pitchFamily="34" charset="0"/>
              </a:rPr>
              <a:t> Insert a button for the Print Macro</a:t>
            </a: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dirty="0" smtClean="0">
                <a:latin typeface="Calibri" pitchFamily="34" charset="0"/>
                <a:cs typeface="Calibri" pitchFamily="34" charset="0"/>
              </a:rPr>
              <a:t>Open					          Click on </a:t>
            </a:r>
            <a:r>
              <a:rPr lang="en-GB" sz="1400" b="1" dirty="0" smtClean="0">
                <a:latin typeface="Calibri" pitchFamily="34" charset="0"/>
                <a:cs typeface="Calibri" pitchFamily="34" charset="0"/>
              </a:rPr>
              <a:t>Insert – Shapes </a:t>
            </a:r>
            <a:r>
              <a:rPr lang="en-GB" sz="1400" dirty="0" smtClean="0">
                <a:latin typeface="Calibri" pitchFamily="34" charset="0"/>
                <a:cs typeface="Calibri" pitchFamily="34" charset="0"/>
              </a:rPr>
              <a:t>and insert a button</a:t>
            </a: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p:txBody>
      </p:sp>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3" name="Picture 2"/>
          <p:cNvPicPr>
            <a:picLocks noChangeAspect="1" noChangeArrowheads="1"/>
          </p:cNvPicPr>
          <p:nvPr/>
        </p:nvPicPr>
        <p:blipFill>
          <a:blip r:embed="rId5" cstate="print"/>
          <a:srcRect r="33851" b="38724"/>
          <a:stretch>
            <a:fillRect/>
          </a:stretch>
        </p:blipFill>
        <p:spPr bwMode="auto">
          <a:xfrm>
            <a:off x="395537" y="3047744"/>
            <a:ext cx="4752527" cy="3521963"/>
          </a:xfrm>
          <a:prstGeom prst="rect">
            <a:avLst/>
          </a:prstGeom>
          <a:noFill/>
          <a:ln w="9525">
            <a:noFill/>
            <a:miter lim="800000"/>
            <a:headEnd/>
            <a:tailEnd/>
          </a:ln>
        </p:spPr>
      </p:pic>
      <p:pic>
        <p:nvPicPr>
          <p:cNvPr id="10" name="Picture 9" descr="download-button.jpg">
            <a:hlinkClick r:id="rId3"/>
          </p:cNvPr>
          <p:cNvPicPr>
            <a:picLocks noChangeAspect="1"/>
          </p:cNvPicPr>
          <p:nvPr/>
        </p:nvPicPr>
        <p:blipFill>
          <a:blip r:embed="rId6" cstate="print"/>
          <a:stretch>
            <a:fillRect/>
          </a:stretch>
        </p:blipFill>
        <p:spPr>
          <a:xfrm>
            <a:off x="7956376" y="2276872"/>
            <a:ext cx="795317" cy="815709"/>
          </a:xfrm>
          <a:prstGeom prst="rect">
            <a:avLst/>
          </a:prstGeom>
        </p:spPr>
      </p:pic>
      <p:pic>
        <p:nvPicPr>
          <p:cNvPr id="1026" name="Picture 2"/>
          <p:cNvPicPr>
            <a:picLocks noChangeAspect="1" noChangeArrowheads="1"/>
          </p:cNvPicPr>
          <p:nvPr/>
        </p:nvPicPr>
        <p:blipFill>
          <a:blip r:embed="rId7" cstate="print"/>
          <a:srcRect r="64563" b="76148"/>
          <a:stretch>
            <a:fillRect/>
          </a:stretch>
        </p:blipFill>
        <p:spPr bwMode="auto">
          <a:xfrm>
            <a:off x="5364088" y="4581128"/>
            <a:ext cx="2808312" cy="1512168"/>
          </a:xfrm>
          <a:prstGeom prst="rect">
            <a:avLst/>
          </a:prstGeom>
          <a:noFill/>
          <a:ln w="9525">
            <a:noFill/>
            <a:miter lim="800000"/>
            <a:headEnd/>
            <a:tailEnd/>
          </a:ln>
        </p:spPr>
      </p:pic>
      <p:sp>
        <p:nvSpPr>
          <p:cNvPr id="12" name="Oval 11"/>
          <p:cNvSpPr/>
          <p:nvPr/>
        </p:nvSpPr>
        <p:spPr>
          <a:xfrm>
            <a:off x="6384075" y="4845410"/>
            <a:ext cx="576064"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991587" y="4725144"/>
            <a:ext cx="2016224"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p:nvPr/>
        </p:nvCxnSpPr>
        <p:spPr>
          <a:xfrm flipH="1">
            <a:off x="3923928" y="3645024"/>
            <a:ext cx="1368152" cy="12241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381789"/>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Print Macro</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LO1:</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Be able to use techniques to search for, store and share information</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1"/>
            <a:ext cx="8496944" cy="5262979"/>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The following tutorial will help you to </a:t>
            </a:r>
            <a:r>
              <a:rPr lang="en-GB" sz="1400" b="1" dirty="0" smtClean="0">
                <a:latin typeface="Calibri" pitchFamily="34" charset="0"/>
                <a:cs typeface="Calibri" pitchFamily="34" charset="0"/>
              </a:rPr>
              <a:t>setup</a:t>
            </a:r>
            <a:r>
              <a:rPr lang="en-GB" sz="1400" dirty="0" smtClean="0">
                <a:latin typeface="Calibri" pitchFamily="34" charset="0"/>
                <a:cs typeface="Calibri" pitchFamily="34" charset="0"/>
              </a:rPr>
              <a:t> a </a:t>
            </a:r>
            <a:r>
              <a:rPr lang="en-GB" sz="1400" b="1" dirty="0" smtClean="0">
                <a:latin typeface="Calibri" pitchFamily="34" charset="0"/>
                <a:cs typeface="Calibri" pitchFamily="34" charset="0"/>
              </a:rPr>
              <a:t>macro</a:t>
            </a:r>
            <a:r>
              <a:rPr lang="en-GB" sz="1400" dirty="0" smtClean="0">
                <a:latin typeface="Calibri" pitchFamily="34" charset="0"/>
                <a:cs typeface="Calibri" pitchFamily="34" charset="0"/>
              </a:rPr>
              <a:t> and </a:t>
            </a:r>
            <a:r>
              <a:rPr lang="en-GB" sz="1400" b="1" dirty="0" smtClean="0">
                <a:latin typeface="Calibri" pitchFamily="34" charset="0"/>
                <a:cs typeface="Calibri" pitchFamily="34" charset="0"/>
              </a:rPr>
              <a:t>print</a:t>
            </a:r>
            <a:r>
              <a:rPr lang="en-GB" sz="1400" dirty="0" smtClean="0">
                <a:latin typeface="Calibri" pitchFamily="34" charset="0"/>
                <a:cs typeface="Calibri" pitchFamily="34" charset="0"/>
              </a:rPr>
              <a:t> a slide in </a:t>
            </a:r>
            <a:r>
              <a:rPr lang="en-GB" sz="1400" b="1" dirty="0" smtClean="0">
                <a:latin typeface="Calibri" pitchFamily="34" charset="0"/>
                <a:cs typeface="Calibri" pitchFamily="34" charset="0"/>
              </a:rPr>
              <a:t>PowerPoint</a:t>
            </a:r>
            <a:r>
              <a:rPr lang="en-GB" sz="1400" dirty="0" smtClean="0">
                <a:latin typeface="Calibri" pitchFamily="34" charset="0"/>
                <a:cs typeface="Calibri" pitchFamily="34" charset="0"/>
              </a:rPr>
              <a:t>.</a:t>
            </a: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b="1" u="sng" dirty="0" smtClean="0">
                <a:latin typeface="Calibri" pitchFamily="34" charset="0"/>
                <a:cs typeface="Calibri" pitchFamily="34" charset="0"/>
              </a:rPr>
              <a:t>Step 7:</a:t>
            </a:r>
            <a:r>
              <a:rPr lang="en-GB" sz="1400" u="sng" dirty="0" smtClean="0">
                <a:latin typeface="Calibri" pitchFamily="34" charset="0"/>
                <a:cs typeface="Calibri" pitchFamily="34" charset="0"/>
              </a:rPr>
              <a:t> Assign the Action – </a:t>
            </a:r>
            <a:r>
              <a:rPr lang="en-GB" sz="1400" u="sng" dirty="0" err="1" smtClean="0">
                <a:latin typeface="Calibri" pitchFamily="34" charset="0"/>
                <a:cs typeface="Calibri" pitchFamily="34" charset="0"/>
              </a:rPr>
              <a:t>PrintMacro</a:t>
            </a: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dirty="0" smtClean="0">
                <a:latin typeface="Calibri" pitchFamily="34" charset="0"/>
                <a:cs typeface="Calibri" pitchFamily="34" charset="0"/>
              </a:rPr>
              <a:t>Now click on </a:t>
            </a:r>
            <a:r>
              <a:rPr lang="en-GB" sz="1400" b="1" dirty="0" smtClean="0">
                <a:latin typeface="Calibri" pitchFamily="34" charset="0"/>
                <a:cs typeface="Calibri" pitchFamily="34" charset="0"/>
              </a:rPr>
              <a:t>Insert – Action</a:t>
            </a: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b="1" dirty="0" smtClean="0">
                <a:latin typeface="Calibri" pitchFamily="34" charset="0"/>
                <a:cs typeface="Calibri" pitchFamily="34" charset="0"/>
              </a:rPr>
              <a:t>		               - </a:t>
            </a:r>
            <a:r>
              <a:rPr lang="en-GB" sz="1400" dirty="0" smtClean="0">
                <a:latin typeface="Calibri" pitchFamily="34" charset="0"/>
                <a:cs typeface="Calibri" pitchFamily="34" charset="0"/>
              </a:rPr>
              <a:t>Make sure that you select </a:t>
            </a:r>
            <a:r>
              <a:rPr lang="en-GB" sz="1400" b="1" dirty="0" smtClean="0">
                <a:latin typeface="Calibri" pitchFamily="34" charset="0"/>
                <a:cs typeface="Calibri" pitchFamily="34" charset="0"/>
              </a:rPr>
              <a:t>“Mouse-Click”</a:t>
            </a:r>
            <a:r>
              <a:rPr lang="en-GB" sz="1400" dirty="0" smtClean="0">
                <a:latin typeface="Calibri" pitchFamily="34" charset="0"/>
                <a:cs typeface="Calibri" pitchFamily="34" charset="0"/>
              </a:rPr>
              <a:t> and then </a:t>
            </a:r>
            <a:r>
              <a:rPr lang="en-GB" sz="1400" b="1" dirty="0" smtClean="0">
                <a:latin typeface="Calibri" pitchFamily="34" charset="0"/>
                <a:cs typeface="Calibri" pitchFamily="34" charset="0"/>
              </a:rPr>
              <a:t>“Run Macro” – </a:t>
            </a:r>
            <a:r>
              <a:rPr lang="en-GB" sz="1400" b="1" dirty="0" err="1" smtClean="0">
                <a:latin typeface="Calibri" pitchFamily="34" charset="0"/>
                <a:cs typeface="Calibri" pitchFamily="34" charset="0"/>
              </a:rPr>
              <a:t>PrintMacro</a:t>
            </a:r>
            <a:endParaRPr lang="en-GB" sz="1400" b="1"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dirty="0" smtClean="0">
                <a:latin typeface="Calibri" pitchFamily="34" charset="0"/>
                <a:cs typeface="Calibri" pitchFamily="34" charset="0"/>
              </a:rPr>
              <a:t>		               - Now click on </a:t>
            </a:r>
            <a:r>
              <a:rPr lang="en-GB" sz="1400" b="1" dirty="0" smtClean="0">
                <a:latin typeface="Calibri" pitchFamily="34" charset="0"/>
                <a:cs typeface="Calibri" pitchFamily="34" charset="0"/>
              </a:rPr>
              <a:t>“OK” </a:t>
            </a:r>
            <a:r>
              <a:rPr lang="en-GB" sz="1400" dirty="0" smtClean="0">
                <a:latin typeface="Calibri" pitchFamily="34" charset="0"/>
                <a:cs typeface="Calibri" pitchFamily="34" charset="0"/>
              </a:rPr>
              <a:t>and the macro should work allowing you to </a:t>
            </a:r>
            <a:r>
              <a:rPr lang="en-GB" sz="1400" u="sng" dirty="0" smtClean="0">
                <a:latin typeface="Calibri" pitchFamily="34" charset="0"/>
                <a:cs typeface="Calibri" pitchFamily="34" charset="0"/>
              </a:rPr>
              <a:t>PRINT</a:t>
            </a:r>
            <a:r>
              <a:rPr lang="en-GB" sz="1400" dirty="0" smtClean="0">
                <a:latin typeface="Calibri" pitchFamily="34" charset="0"/>
                <a:cs typeface="Calibri" pitchFamily="34" charset="0"/>
              </a:rPr>
              <a:t>!</a:t>
            </a:r>
          </a:p>
          <a:p>
            <a:pPr lvl="0" fontAlgn="auto">
              <a:spcBef>
                <a:spcPts val="0"/>
              </a:spcBef>
              <a:spcAft>
                <a:spcPts val="0"/>
              </a:spcAft>
              <a:defRPr/>
            </a:pPr>
            <a:endParaRPr lang="en-GB" sz="1400" dirty="0" smtClean="0">
              <a:latin typeface="Calibri" pitchFamily="34" charset="0"/>
              <a:cs typeface="Calibri" pitchFamily="34" charset="0"/>
            </a:endParaRPr>
          </a:p>
          <a:p>
            <a:pPr fontAlgn="auto">
              <a:spcBef>
                <a:spcPts val="0"/>
              </a:spcBef>
              <a:spcAft>
                <a:spcPts val="0"/>
              </a:spcAft>
              <a:defRPr/>
            </a:pPr>
            <a:r>
              <a:rPr lang="en-GB" sz="1400" dirty="0" smtClean="0">
                <a:latin typeface="Calibri" pitchFamily="34" charset="0"/>
                <a:cs typeface="Calibri" pitchFamily="34" charset="0"/>
              </a:rPr>
              <a:t>		               </a:t>
            </a:r>
            <a:r>
              <a:rPr lang="en-GB" sz="1400" b="1" u="sng" dirty="0" smtClean="0">
                <a:latin typeface="Calibri" pitchFamily="34" charset="0"/>
                <a:cs typeface="Calibri" pitchFamily="34" charset="0"/>
              </a:rPr>
              <a:t>Step 8:</a:t>
            </a:r>
            <a:r>
              <a:rPr lang="en-GB" sz="1400" u="sng" dirty="0" smtClean="0">
                <a:latin typeface="Calibri" pitchFamily="34" charset="0"/>
                <a:cs typeface="Calibri" pitchFamily="34" charset="0"/>
              </a:rPr>
              <a:t> Label the button and test it!</a:t>
            </a:r>
          </a:p>
          <a:p>
            <a:pPr fontAlgn="auto">
              <a:spcBef>
                <a:spcPts val="0"/>
              </a:spcBef>
              <a:spcAft>
                <a:spcPts val="0"/>
              </a:spcAft>
              <a:defRPr/>
            </a:pPr>
            <a:endParaRPr lang="en-GB" sz="1400" u="sng" dirty="0" smtClean="0">
              <a:latin typeface="Calibri" pitchFamily="34" charset="0"/>
              <a:cs typeface="Calibri" pitchFamily="34" charset="0"/>
            </a:endParaRPr>
          </a:p>
          <a:p>
            <a:pPr lvl="0" fontAlgn="auto">
              <a:spcBef>
                <a:spcPts val="0"/>
              </a:spcBef>
              <a:spcAft>
                <a:spcPts val="0"/>
              </a:spcAft>
              <a:defRPr/>
            </a:pPr>
            <a:r>
              <a:rPr lang="en-GB" sz="1400" dirty="0" smtClean="0">
                <a:latin typeface="Calibri" pitchFamily="34" charset="0"/>
                <a:cs typeface="Calibri" pitchFamily="34" charset="0"/>
              </a:rPr>
              <a:t>		               Finally </a:t>
            </a:r>
            <a:r>
              <a:rPr lang="en-GB" sz="1400" b="1" dirty="0" smtClean="0">
                <a:latin typeface="Calibri" pitchFamily="34" charset="0"/>
                <a:cs typeface="Calibri" pitchFamily="34" charset="0"/>
              </a:rPr>
              <a:t>“Edit the Text”</a:t>
            </a:r>
            <a:r>
              <a:rPr lang="en-GB" sz="1400" dirty="0" smtClean="0">
                <a:latin typeface="Calibri" pitchFamily="34" charset="0"/>
                <a:cs typeface="Calibri" pitchFamily="34" charset="0"/>
              </a:rPr>
              <a:t> of the Button </a:t>
            </a:r>
            <a:r>
              <a:rPr lang="en-GB" sz="1400" u="sng" dirty="0" smtClean="0">
                <a:latin typeface="Calibri" pitchFamily="34" charset="0"/>
                <a:cs typeface="Calibri" pitchFamily="34" charset="0"/>
              </a:rPr>
              <a:t>appropriately</a:t>
            </a:r>
            <a:r>
              <a:rPr lang="en-GB" sz="1400" dirty="0" smtClean="0">
                <a:latin typeface="Calibri" pitchFamily="34" charset="0"/>
                <a:cs typeface="Calibri" pitchFamily="34" charset="0"/>
              </a:rPr>
              <a:t> (right-click edit text) .</a:t>
            </a:r>
          </a:p>
          <a:p>
            <a:pPr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p:txBody>
      </p:sp>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2050" name="Picture 2"/>
          <p:cNvPicPr>
            <a:picLocks noChangeAspect="1" noChangeArrowheads="1"/>
          </p:cNvPicPr>
          <p:nvPr/>
        </p:nvPicPr>
        <p:blipFill>
          <a:blip r:embed="rId3" cstate="print"/>
          <a:srcRect r="32969" b="86254"/>
          <a:stretch>
            <a:fillRect/>
          </a:stretch>
        </p:blipFill>
        <p:spPr bwMode="auto">
          <a:xfrm>
            <a:off x="395536" y="2852936"/>
            <a:ext cx="6552728" cy="1075044"/>
          </a:xfrm>
          <a:prstGeom prst="rect">
            <a:avLst/>
          </a:prstGeom>
          <a:noFill/>
          <a:ln w="9525">
            <a:noFill/>
            <a:miter lim="800000"/>
            <a:headEnd/>
            <a:tailEnd/>
          </a:ln>
        </p:spPr>
      </p:pic>
      <p:sp>
        <p:nvSpPr>
          <p:cNvPr id="12" name="Oval 11"/>
          <p:cNvSpPr/>
          <p:nvPr/>
        </p:nvSpPr>
        <p:spPr>
          <a:xfrm>
            <a:off x="3239473" y="3212977"/>
            <a:ext cx="576064"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1" name="Picture 3"/>
          <p:cNvPicPr>
            <a:picLocks noChangeAspect="1" noChangeArrowheads="1"/>
          </p:cNvPicPr>
          <p:nvPr/>
        </p:nvPicPr>
        <p:blipFill>
          <a:blip r:embed="rId4" cstate="print"/>
          <a:srcRect/>
          <a:stretch>
            <a:fillRect/>
          </a:stretch>
        </p:blipFill>
        <p:spPr bwMode="auto">
          <a:xfrm>
            <a:off x="395536" y="4048706"/>
            <a:ext cx="2273117" cy="2548646"/>
          </a:xfrm>
          <a:prstGeom prst="rect">
            <a:avLst/>
          </a:prstGeom>
          <a:noFill/>
          <a:ln w="9525">
            <a:noFill/>
            <a:miter lim="800000"/>
            <a:headEnd/>
            <a:tailEnd/>
          </a:ln>
        </p:spPr>
      </p:pic>
      <p:sp>
        <p:nvSpPr>
          <p:cNvPr id="13" name="Oval 12"/>
          <p:cNvSpPr/>
          <p:nvPr/>
        </p:nvSpPr>
        <p:spPr>
          <a:xfrm>
            <a:off x="395535" y="5157192"/>
            <a:ext cx="2273117" cy="432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8381789"/>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2 – Task 7</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43203406"/>
              </p:ext>
            </p:extLst>
          </p:nvPr>
        </p:nvGraphicFramePr>
        <p:xfrm>
          <a:off x="6408514" y="2060848"/>
          <a:ext cx="2411958" cy="348162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Custom animation with triggers for example:</a:t>
                      </a:r>
                      <a:br>
                        <a:rPr lang="en-GB" sz="1400" baseline="0" dirty="0" smtClean="0">
                          <a:solidFill>
                            <a:schemeClr val="tx1"/>
                          </a:solidFill>
                          <a:effectLst/>
                          <a:latin typeface="Calibri" pitchFamily="34" charset="0"/>
                          <a:ea typeface="Times New Roman"/>
                          <a:cs typeface="Calibri" pitchFamily="34" charset="0"/>
                        </a:rPr>
                      </a:br>
                      <a:r>
                        <a:rPr lang="en-GB" sz="1400" baseline="0" dirty="0" smtClean="0">
                          <a:solidFill>
                            <a:schemeClr val="tx1"/>
                          </a:solidFill>
                          <a:effectLst/>
                          <a:latin typeface="Calibri" pitchFamily="34" charset="0"/>
                          <a:ea typeface="Times New Roman"/>
                          <a:cs typeface="Calibri" pitchFamily="34" charset="0"/>
                        </a:rPr>
                        <a:t>- on click</a:t>
                      </a:r>
                      <a:br>
                        <a:rPr lang="en-GB" sz="1400" baseline="0" dirty="0" smtClean="0">
                          <a:solidFill>
                            <a:schemeClr val="tx1"/>
                          </a:solidFill>
                          <a:effectLst/>
                          <a:latin typeface="Calibri" pitchFamily="34" charset="0"/>
                          <a:ea typeface="Times New Roman"/>
                          <a:cs typeface="Calibri" pitchFamily="34" charset="0"/>
                        </a:rPr>
                      </a:br>
                      <a:r>
                        <a:rPr lang="en-GB" sz="1400" baseline="0" dirty="0" smtClean="0">
                          <a:solidFill>
                            <a:schemeClr val="tx1"/>
                          </a:solidFill>
                          <a:effectLst/>
                          <a:latin typeface="Calibri" pitchFamily="34" charset="0"/>
                          <a:ea typeface="Times New Roman"/>
                          <a:cs typeface="Calibri" pitchFamily="34" charset="0"/>
                        </a:rPr>
                        <a:t>- with previous</a:t>
                      </a:r>
                      <a:br>
                        <a:rPr lang="en-GB" sz="1400" baseline="0" dirty="0" smtClean="0">
                          <a:solidFill>
                            <a:schemeClr val="tx1"/>
                          </a:solidFill>
                          <a:effectLst/>
                          <a:latin typeface="Calibri" pitchFamily="34" charset="0"/>
                          <a:ea typeface="Times New Roman"/>
                          <a:cs typeface="Calibri" pitchFamily="34" charset="0"/>
                        </a:rPr>
                      </a:br>
                      <a:r>
                        <a:rPr lang="en-GB" sz="1400" baseline="0" dirty="0" smtClean="0">
                          <a:solidFill>
                            <a:schemeClr val="tx1"/>
                          </a:solidFill>
                          <a:effectLst/>
                          <a:latin typeface="Calibri" pitchFamily="34" charset="0"/>
                          <a:ea typeface="Times New Roman"/>
                          <a:cs typeface="Calibri" pitchFamily="34" charset="0"/>
                        </a:rPr>
                        <a:t>- after previous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Custom animation with timing adjustments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Various appropriate automated animation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Timeline adjustments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Consistent house-style (D)</a:t>
                      </a:r>
                    </a:p>
                    <a:p>
                      <a:pPr marL="0" indent="0" algn="l">
                        <a:spcAft>
                          <a:spcPts val="600"/>
                        </a:spcAft>
                        <a:buFontTx/>
                        <a:buNone/>
                      </a:pPr>
                      <a:endParaRPr lang="en-GB" sz="1400" baseline="0" dirty="0" smtClean="0">
                        <a:solidFill>
                          <a:srgbClr val="FF0000"/>
                        </a:solidFill>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Making your interactive multimedia product</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3757836958"/>
              </p:ext>
            </p:extLst>
          </p:nvPr>
        </p:nvGraphicFramePr>
        <p:xfrm>
          <a:off x="395536" y="2000732"/>
          <a:ext cx="5904656" cy="397750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7 (P, M, 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kern="1200" dirty="0" smtClean="0">
                        <a:solidFill>
                          <a:schemeClr val="tx1"/>
                        </a:solidFill>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tx1"/>
                          </a:solidFill>
                          <a:latin typeface="Calibri" pitchFamily="34" charset="0"/>
                          <a:ea typeface="+mn-ea"/>
                          <a:cs typeface="+mn-cs"/>
                        </a:rPr>
                        <a:t>Produce evidence of creating your interactive multimedia product.</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2">
                  <a:txBody>
                    <a:bodyPr/>
                    <a:lstStyle/>
                    <a:p>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Evidence the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effects </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within your multimedia product. i.e. transitions, html, fade in, fade out, custom animation, timings, etc.</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8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2</a:t>
                      </a:r>
                    </a:p>
                  </a:txBody>
                  <a:tcPr anchor="ctr">
                    <a:solidFill>
                      <a:schemeClr val="accent2"/>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Provide screenshot evidence of this.</a:t>
                      </a:r>
                    </a:p>
                  </a:txBody>
                  <a:tcPr/>
                </a:tc>
              </a:tr>
              <a:tr h="129258">
                <a:tc>
                  <a:txBody>
                    <a:bodyPr/>
                    <a:lstStyle/>
                    <a:p>
                      <a:pPr marL="0" indent="0" algn="ctr" rtl="0" eaLnBrk="1" latinLnBrk="0" hangingPunct="1"/>
                      <a:endParaRPr kumimoji="0" lang="en-GB" sz="600" b="0" kern="1200" dirty="0" smtClean="0">
                        <a:solidFill>
                          <a:schemeClr val="bg1"/>
                        </a:solidFill>
                        <a:latin typeface="Calibri" pitchFamily="34" charset="0"/>
                        <a:ea typeface="+mn-ea"/>
                        <a:cs typeface="+mn-cs"/>
                      </a:endParaRPr>
                    </a:p>
                  </a:txBody>
                  <a:tcPr anchor="ctr">
                    <a:no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a:solidFill>
                          <a:schemeClr val="bg1"/>
                        </a:solidFill>
                        <a:latin typeface="Calibri" pitchFamily="34" charset="0"/>
                        <a:ea typeface="+mn-ea"/>
                        <a:cs typeface="+mn-cs"/>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Remember:</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“that the advertising must use a range of interactivity and effects to create an advert that appeals to the target audience, is visually exciting and leads to bookings being made at the new centre.”</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8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1" kern="1200" dirty="0" smtClean="0">
                          <a:solidFill>
                            <a:srgbClr val="FF0000"/>
                          </a:solidFill>
                          <a:latin typeface="Calibri" pitchFamily="34" charset="0"/>
                          <a:ea typeface="+mn-ea"/>
                          <a:cs typeface="+mn-cs"/>
                        </a:rPr>
                        <a:t>Merit and Distinction:</a:t>
                      </a: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3</a:t>
                      </a:r>
                    </a:p>
                  </a:txBody>
                  <a:tcPr anchor="ctr">
                    <a:solidFill>
                      <a:schemeClr val="accent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baseline="0" dirty="0" smtClean="0">
                          <a:solidFill>
                            <a:srgbClr val="FF0000"/>
                          </a:solidFill>
                          <a:latin typeface="Calibri" pitchFamily="34" charset="0"/>
                          <a:ea typeface="+mn-ea"/>
                          <a:cs typeface="+mn-cs"/>
                        </a:rPr>
                        <a:t>Make sure that all effects are </a:t>
                      </a:r>
                      <a:r>
                        <a:rPr lang="en-GB" sz="1400" b="1" kern="1200" baseline="0" dirty="0" smtClean="0">
                          <a:solidFill>
                            <a:srgbClr val="FF0000"/>
                          </a:solidFill>
                          <a:latin typeface="Calibri" pitchFamily="34" charset="0"/>
                          <a:ea typeface="+mn-ea"/>
                          <a:cs typeface="+mn-cs"/>
                        </a:rPr>
                        <a:t>appropriate</a:t>
                      </a:r>
                      <a:r>
                        <a:rPr lang="en-GB" sz="1400" b="0" kern="1200" baseline="0" dirty="0" smtClean="0">
                          <a:solidFill>
                            <a:srgbClr val="FF0000"/>
                          </a:solidFill>
                          <a:latin typeface="Calibri" pitchFamily="34" charset="0"/>
                          <a:ea typeface="+mn-ea"/>
                          <a:cs typeface="+mn-cs"/>
                        </a:rPr>
                        <a:t> and that they use </a:t>
                      </a:r>
                      <a:r>
                        <a:rPr lang="en-GB" sz="1400" b="1" kern="1200" baseline="0" dirty="0" smtClean="0">
                          <a:solidFill>
                            <a:srgbClr val="FF0000"/>
                          </a:solidFill>
                          <a:latin typeface="Calibri" pitchFamily="34" charset="0"/>
                          <a:ea typeface="+mn-ea"/>
                          <a:cs typeface="+mn-cs"/>
                        </a:rPr>
                        <a:t>automated</a:t>
                      </a:r>
                      <a:r>
                        <a:rPr lang="en-GB" sz="1400" b="0" kern="1200" baseline="0" dirty="0" smtClean="0">
                          <a:solidFill>
                            <a:srgbClr val="FF0000"/>
                          </a:solidFill>
                          <a:latin typeface="Calibri" pitchFamily="34" charset="0"/>
                          <a:ea typeface="+mn-ea"/>
                          <a:cs typeface="+mn-cs"/>
                        </a:rPr>
                        <a:t> </a:t>
                      </a:r>
                      <a:r>
                        <a:rPr lang="en-GB" sz="1400" b="1" kern="1200" baseline="0" dirty="0" smtClean="0">
                          <a:solidFill>
                            <a:srgbClr val="FF0000"/>
                          </a:solidFill>
                          <a:latin typeface="Calibri" pitchFamily="34" charset="0"/>
                          <a:ea typeface="+mn-ea"/>
                          <a:cs typeface="+mn-cs"/>
                        </a:rPr>
                        <a:t>sequences</a:t>
                      </a:r>
                      <a:r>
                        <a:rPr lang="en-GB" sz="1400" b="0" kern="1200" baseline="0" dirty="0" smtClean="0">
                          <a:solidFill>
                            <a:srgbClr val="FF0000"/>
                          </a:solidFill>
                          <a:latin typeface="Calibri" pitchFamily="34" charset="0"/>
                          <a:ea typeface="+mn-ea"/>
                          <a:cs typeface="+mn-cs"/>
                        </a:rPr>
                        <a:t> that enhance the overall effectiveness of the product. </a:t>
                      </a:r>
                    </a:p>
                  </a:txBody>
                  <a:tcPr/>
                </a:tc>
              </a:tr>
              <a:tr h="297110">
                <a:tc>
                  <a:txBody>
                    <a:bodyPr/>
                    <a:lstStyle/>
                    <a:p>
                      <a:endParaRPr lang="en-GB" dirty="0"/>
                    </a:p>
                  </a:txBody>
                  <a:tcPr anchor="ctr">
                    <a:noFill/>
                  </a:tcPr>
                </a:tc>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400" kern="1200" dirty="0" smtClean="0">
                        <a:solidFill>
                          <a:srgbClr val="FF0000"/>
                        </a:solidFill>
                        <a:latin typeface="Calibri" pitchFamily="34" charset="0"/>
                        <a:ea typeface="+mn-ea"/>
                        <a:cs typeface="+mn-cs"/>
                      </a:endParaRPr>
                    </a:p>
                  </a:txBody>
                  <a:tcPr/>
                </a:tc>
              </a:tr>
            </a:tbl>
          </a:graphicData>
        </a:graphic>
      </p:graphicFrame>
    </p:spTree>
    <p:extLst>
      <p:ext uri="{BB962C8B-B14F-4D97-AF65-F5344CB8AC3E}">
        <p14:creationId xmlns:p14="http://schemas.microsoft.com/office/powerpoint/2010/main" val="1751889657"/>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2 – Task 8 </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43203406"/>
              </p:ext>
            </p:extLst>
          </p:nvPr>
        </p:nvGraphicFramePr>
        <p:xfrm>
          <a:off x="6408514" y="2060848"/>
          <a:ext cx="2411958" cy="183570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Spelling and Grammar</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Occasional errors that do not affect meaning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Few, if any, errors (D)</a:t>
                      </a:r>
                    </a:p>
                    <a:p>
                      <a:pPr marL="0" indent="0" algn="l">
                        <a:spcAft>
                          <a:spcPts val="600"/>
                        </a:spcAft>
                        <a:buFontTx/>
                        <a:buNone/>
                      </a:pPr>
                      <a:endParaRPr lang="en-GB" sz="1400" baseline="0" dirty="0" smtClean="0">
                        <a:solidFill>
                          <a:srgbClr val="FF0000"/>
                        </a:solidFill>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Making your interactive multimedia product</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3757836958"/>
              </p:ext>
            </p:extLst>
          </p:nvPr>
        </p:nvGraphicFramePr>
        <p:xfrm>
          <a:off x="395536" y="2000732"/>
          <a:ext cx="5904656" cy="230851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8 (P, M, 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kern="1200" dirty="0" smtClean="0">
                        <a:solidFill>
                          <a:schemeClr val="tx1"/>
                        </a:solidFill>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tx1"/>
                          </a:solidFill>
                          <a:latin typeface="Calibri" pitchFamily="34" charset="0"/>
                          <a:ea typeface="+mn-ea"/>
                          <a:cs typeface="+mn-cs"/>
                        </a:rPr>
                        <a:t>Produce evidence of creating your interactive multimedia product.</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5">
                  <a:txBody>
                    <a:bodyPr/>
                    <a:lstStyle/>
                    <a:p>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Evidence checking and correcting any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spelling &amp; grammar</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errors within your product.</a:t>
                      </a:r>
                    </a:p>
                    <a:p>
                      <a:endParaRPr kumimoji="0" lang="en-GB" sz="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273050" indent="-273050">
                        <a:spcAft>
                          <a:spcPts val="300"/>
                        </a:spcAft>
                        <a:buFont typeface="Arial" pitchFamily="34" charset="0"/>
                        <a:buChar char="•"/>
                      </a:pPr>
                      <a:endParaRPr kumimoji="0" lang="en-GB" sz="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273050" indent="-273050">
                        <a:spcAft>
                          <a:spcPts val="300"/>
                        </a:spcAft>
                        <a:buFont typeface="Arial" pitchFamily="34" charset="0"/>
                        <a:buChar cha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273050" indent="-273050">
                        <a:spcAft>
                          <a:spcPts val="300"/>
                        </a:spcAft>
                        <a:buFont typeface="Arial" pitchFamily="34" charset="0"/>
                        <a:buChar cha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273050" indent="-273050">
                        <a:spcAft>
                          <a:spcPts val="300"/>
                        </a:spcAft>
                        <a:buFont typeface="Arial" pitchFamily="34" charset="0"/>
                        <a:buChar cha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273050" indent="-273050">
                        <a:spcAft>
                          <a:spcPts val="300"/>
                        </a:spcAft>
                        <a:buFont typeface="Arial" pitchFamily="34" charset="0"/>
                        <a:buChar cha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bl>
          </a:graphicData>
        </a:graphic>
      </p:graphicFrame>
    </p:spTree>
    <p:extLst>
      <p:ext uri="{BB962C8B-B14F-4D97-AF65-F5344CB8AC3E}">
        <p14:creationId xmlns:p14="http://schemas.microsoft.com/office/powerpoint/2010/main" val="1751889657"/>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1"/>
          <p:cNvSpPr txBox="1">
            <a:spLocks/>
          </p:cNvSpPr>
          <p:nvPr/>
        </p:nvSpPr>
        <p:spPr>
          <a:xfrm>
            <a:off x="219621" y="1092845"/>
            <a:ext cx="8715375" cy="5007894"/>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95250" marR="0" lvl="0" indent="0" algn="l" defTabSz="914400" rtl="0" eaLnBrk="1" fontAlgn="auto" latinLnBrk="0" hangingPunct="1">
              <a:lnSpc>
                <a:spcPct val="100000"/>
              </a:lnSpc>
              <a:spcBef>
                <a:spcPts val="0"/>
              </a:spcBef>
              <a:spcAft>
                <a:spcPts val="600"/>
              </a:spcAft>
              <a:buClr>
                <a:schemeClr val="accent1"/>
              </a:buClr>
              <a:buSzPct val="68000"/>
              <a:buFont typeface="Wingdings 3"/>
              <a:buNone/>
              <a:tabLst/>
              <a:defRPr/>
            </a:pPr>
            <a:endParaRPr kumimoji="0" lang="en-GB" sz="17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p:txBody>
      </p:sp>
      <p:sp>
        <p:nvSpPr>
          <p:cNvPr id="3074" name="Title 1"/>
          <p:cNvSpPr>
            <a:spLocks noGrp="1"/>
          </p:cNvSpPr>
          <p:nvPr>
            <p:ph type="title"/>
          </p:nvPr>
        </p:nvSpPr>
        <p:spPr>
          <a:xfrm>
            <a:off x="249375" y="-115190"/>
            <a:ext cx="8229600" cy="857256"/>
          </a:xfrm>
        </p:spPr>
        <p:txBody>
          <a:bodyPr>
            <a:normAutofit/>
          </a:bodyPr>
          <a:lstStyle/>
          <a:p>
            <a:r>
              <a:rPr lang="en-GB" sz="3200" dirty="0" smtClean="0"/>
              <a:t>AO1 – Assessment (P, M, D)</a:t>
            </a:r>
            <a:endParaRPr lang="en-GB" sz="3200" b="1" dirty="0" smtClean="0"/>
          </a:p>
        </p:txBody>
      </p:sp>
      <p:sp>
        <p:nvSpPr>
          <p:cNvPr id="5" name="Content Placeholder 1"/>
          <p:cNvSpPr>
            <a:spLocks noGrp="1"/>
          </p:cNvSpPr>
          <p:nvPr>
            <p:ph idx="4294967295"/>
          </p:nvPr>
        </p:nvSpPr>
        <p:spPr>
          <a:xfrm>
            <a:off x="214343" y="1085402"/>
            <a:ext cx="8715375" cy="5583958"/>
          </a:xfrm>
          <a:solidFill>
            <a:schemeClr val="bg1"/>
          </a:solidFill>
          <a:ln w="38100">
            <a:solidFill>
              <a:schemeClr val="accent3"/>
            </a:solidFill>
          </a:ln>
          <a:effectLst>
            <a:outerShdw blurRad="50800" dist="38100" dir="2700000" algn="tl" rotWithShape="0">
              <a:prstClr val="black">
                <a:alpha val="40000"/>
              </a:prstClr>
            </a:outerShdw>
          </a:effectLst>
        </p:spPr>
        <p:txBody>
          <a:bodyPr>
            <a:noAutofit/>
          </a:bodyPr>
          <a:lstStyle/>
          <a:p>
            <a:pPr marL="95250" indent="0">
              <a:buNone/>
            </a:pPr>
            <a:endParaRPr lang="en-GB" sz="1700" dirty="0" smtClean="0"/>
          </a:p>
        </p:txBody>
      </p:sp>
      <p:graphicFrame>
        <p:nvGraphicFramePr>
          <p:cNvPr id="62" name="Table 61"/>
          <p:cNvGraphicFramePr>
            <a:graphicFrameLocks noGrp="1"/>
          </p:cNvGraphicFramePr>
          <p:nvPr/>
        </p:nvGraphicFramePr>
        <p:xfrm>
          <a:off x="251520" y="1124744"/>
          <a:ext cx="7200800" cy="4896542"/>
        </p:xfrm>
        <a:graphic>
          <a:graphicData uri="http://schemas.openxmlformats.org/drawingml/2006/table">
            <a:tbl>
              <a:tblPr/>
              <a:tblGrid>
                <a:gridCol w="663364"/>
                <a:gridCol w="5018982"/>
                <a:gridCol w="761565"/>
                <a:gridCol w="756889"/>
              </a:tblGrid>
              <a:tr h="183605">
                <a:tc>
                  <a:txBody>
                    <a:bodyPr/>
                    <a:lstStyle/>
                    <a:p>
                      <a:pPr algn="ctr">
                        <a:spcAft>
                          <a:spcPts val="0"/>
                        </a:spcAft>
                      </a:pPr>
                      <a:r>
                        <a:rPr lang="en-GB" sz="1200" b="1" dirty="0">
                          <a:latin typeface="Calibri" pitchFamily="34" charset="0"/>
                          <a:ea typeface="Times New Roman"/>
                          <a:cs typeface="Calibri" pitchFamily="34" charset="0"/>
                        </a:rPr>
                        <a:t>Task</a:t>
                      </a:r>
                      <a:endParaRPr lang="en-ZA" sz="1200" dirty="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c>
                  <a:txBody>
                    <a:bodyPr/>
                    <a:lstStyle/>
                    <a:p>
                      <a:pPr algn="ctr">
                        <a:spcAft>
                          <a:spcPts val="0"/>
                        </a:spcAft>
                      </a:pPr>
                      <a:r>
                        <a:rPr lang="en-GB" sz="1200" b="1">
                          <a:latin typeface="Calibri" pitchFamily="34" charset="0"/>
                          <a:ea typeface="Times New Roman"/>
                          <a:cs typeface="Calibri" pitchFamily="34" charset="0"/>
                        </a:rPr>
                        <a:t>Activities</a:t>
                      </a:r>
                      <a:endParaRPr lang="en-ZA" sz="120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c>
                  <a:txBody>
                    <a:bodyPr/>
                    <a:lstStyle/>
                    <a:p>
                      <a:pPr algn="ctr">
                        <a:spcAft>
                          <a:spcPts val="0"/>
                        </a:spcAft>
                      </a:pPr>
                      <a:r>
                        <a:rPr lang="en-GB" sz="1200" b="1">
                          <a:latin typeface="Calibri" pitchFamily="34" charset="0"/>
                          <a:ea typeface="Times New Roman"/>
                          <a:cs typeface="Calibri" pitchFamily="34" charset="0"/>
                        </a:rPr>
                        <a:t>Student</a:t>
                      </a:r>
                      <a:endParaRPr lang="en-ZA" sz="120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c>
                  <a:txBody>
                    <a:bodyPr/>
                    <a:lstStyle/>
                    <a:p>
                      <a:pPr algn="ctr">
                        <a:spcAft>
                          <a:spcPts val="0"/>
                        </a:spcAft>
                      </a:pPr>
                      <a:r>
                        <a:rPr lang="en-GB" sz="1200" b="1" dirty="0" smtClean="0">
                          <a:latin typeface="Calibri" pitchFamily="34" charset="0"/>
                          <a:ea typeface="Times New Roman"/>
                          <a:cs typeface="Calibri" pitchFamily="34" charset="0"/>
                        </a:rPr>
                        <a:t>Peer</a:t>
                      </a:r>
                      <a:endParaRPr lang="en-ZA" sz="1200" dirty="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r>
              <a:tr h="261441">
                <a:tc gridSpan="4">
                  <a:txBody>
                    <a:bodyPr/>
                    <a:lstStyle/>
                    <a:p>
                      <a:pPr>
                        <a:spcAft>
                          <a:spcPts val="0"/>
                        </a:spcAft>
                      </a:pPr>
                      <a:r>
                        <a:rPr lang="en-GB" sz="1200" b="1" dirty="0">
                          <a:solidFill>
                            <a:srgbClr val="FFFFFF"/>
                          </a:solidFill>
                          <a:latin typeface="Calibri" pitchFamily="34" charset="0"/>
                          <a:ea typeface="Times New Roman"/>
                          <a:cs typeface="Calibri" pitchFamily="34" charset="0"/>
                        </a:rPr>
                        <a:t>Create an appropriate Bitmap and Vector graphic for BW Travel</a:t>
                      </a: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52536">
                <a:tc>
                  <a:txBody>
                    <a:bodyPr/>
                    <a:lstStyle/>
                    <a:p>
                      <a:pPr algn="ct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2536">
                <a:tc>
                  <a:txBody>
                    <a:bodyPr/>
                    <a:lstStyle/>
                    <a:p>
                      <a:pPr algn="ct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77344">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986">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7802">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bl>
          </a:graphicData>
        </a:graphic>
      </p:graphicFrame>
    </p:spTree>
    <p:extLst>
      <p:ext uri="{BB962C8B-B14F-4D97-AF65-F5344CB8AC3E}">
        <p14:creationId xmlns:p14="http://schemas.microsoft.com/office/powerpoint/2010/main" val="1296538683"/>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2 – Task 1</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43203406"/>
              </p:ext>
            </p:extLst>
          </p:nvPr>
        </p:nvGraphicFramePr>
        <p:xfrm>
          <a:off x="6408514" y="2060848"/>
          <a:ext cx="2411958" cy="278058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Graphics-editing software</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Purpose and audience</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Limited use of effects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Clear house-style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Sound use of effects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Effective house-style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Effective use of effects (D)</a:t>
                      </a:r>
                    </a:p>
                    <a:p>
                      <a:pPr marL="0" indent="0" algn="l">
                        <a:spcAft>
                          <a:spcPts val="600"/>
                        </a:spcAft>
                        <a:buFontTx/>
                        <a:buNone/>
                      </a:pPr>
                      <a:endParaRPr lang="en-GB" sz="1400" baseline="0" dirty="0" smtClean="0">
                        <a:solidFill>
                          <a:srgbClr val="FF0000"/>
                        </a:solidFill>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Making your interactive multimedia product</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3757836958"/>
              </p:ext>
            </p:extLst>
          </p:nvPr>
        </p:nvGraphicFramePr>
        <p:xfrm>
          <a:off x="395536" y="2000732"/>
          <a:ext cx="5904656" cy="325339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1 (P, M, 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kern="1200" dirty="0" smtClean="0">
                        <a:solidFill>
                          <a:schemeClr val="tx1"/>
                        </a:solidFill>
                        <a:latin typeface="Calibri" pitchFamily="34" charset="0"/>
                        <a:ea typeface="+mn-ea"/>
                        <a:cs typeface="+mn-cs"/>
                      </a:endParaRPr>
                    </a:p>
                    <a:p>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Use various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editing</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software</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to combine components that you have collected.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3">
                  <a:txBody>
                    <a:bodyPr/>
                    <a:lstStyle/>
                    <a:p>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Use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graphics-editing software </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to create a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logo</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for ‘Out and Up’. This should include some of the images you collected along with text and various effects to enhance the appropriateness of the graphic.</a:t>
                      </a:r>
                    </a:p>
                    <a:p>
                      <a:endParaRPr kumimoji="0" lang="en-GB" sz="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endParaRPr kumimoji="0" lang="en-GB" sz="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endParaRPr kumimoji="0" lang="en-GB" sz="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2</a:t>
                      </a:r>
                    </a:p>
                  </a:txBody>
                  <a:tcPr anchor="ctr">
                    <a:solidFill>
                      <a:schemeClr val="accent2"/>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Provide annotated screenshots showing that you have done this, including some of the techniques that you have used.</a:t>
                      </a:r>
                    </a:p>
                  </a:txBody>
                  <a:tcPr/>
                </a:tc>
              </a:tr>
              <a:tr h="297110">
                <a:tc>
                  <a:txBody>
                    <a:bodyPr/>
                    <a:lstStyle/>
                    <a:p>
                      <a:pPr marL="0" indent="0" algn="ctr" rtl="0" eaLnBrk="1" latinLnBrk="0" hangingPunct="1"/>
                      <a:endParaRPr kumimoji="0" lang="en-GB" sz="1100" b="0" kern="1200" dirty="0">
                        <a:solidFill>
                          <a:schemeClr val="bg1"/>
                        </a:solidFill>
                        <a:latin typeface="Calibri" pitchFamily="34" charset="0"/>
                        <a:ea typeface="+mn-ea"/>
                        <a:cs typeface="+mn-cs"/>
                      </a:endParaRPr>
                    </a:p>
                  </a:txBody>
                  <a:tcPr anchor="ctr">
                    <a:noFill/>
                  </a:tcPr>
                </a:tc>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400" kern="1200" dirty="0" smtClean="0">
                        <a:solidFill>
                          <a:srgbClr val="FF0000"/>
                        </a:solidFill>
                        <a:latin typeface="Calibri" pitchFamily="34" charset="0"/>
                        <a:ea typeface="+mn-ea"/>
                        <a:cs typeface="+mn-cs"/>
                      </a:endParaRPr>
                    </a:p>
                  </a:txBody>
                  <a:tcPr/>
                </a:tc>
              </a:tr>
              <a:tr h="297110">
                <a:tc>
                  <a:txBody>
                    <a:bodyPr/>
                    <a:lstStyle/>
                    <a:p>
                      <a:pPr marL="0" indent="0" algn="ctr" rtl="0" eaLnBrk="1" latinLnBrk="0" hangingPunct="1"/>
                      <a:endParaRPr kumimoji="0" lang="en-GB" sz="1100" b="0" kern="1200" dirty="0">
                        <a:solidFill>
                          <a:schemeClr val="bg1"/>
                        </a:solidFill>
                        <a:latin typeface="Calibri" pitchFamily="34" charset="0"/>
                        <a:ea typeface="+mn-ea"/>
                        <a:cs typeface="+mn-cs"/>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Remember:</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‘Out and Up’ is a company that runs team-building exercises for young adults.  The company has recently bought a small plot of woodland and has set up an activity centre that includes an assault course and a café.</a:t>
                      </a:r>
                    </a:p>
                  </a:txBody>
                  <a:tcPr/>
                </a:tc>
              </a:tr>
            </a:tbl>
          </a:graphicData>
        </a:graphic>
      </p:graphicFrame>
    </p:spTree>
    <p:extLst>
      <p:ext uri="{BB962C8B-B14F-4D97-AF65-F5344CB8AC3E}">
        <p14:creationId xmlns:p14="http://schemas.microsoft.com/office/powerpoint/2010/main" val="1751889657"/>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2 – Task 2</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43203406"/>
              </p:ext>
            </p:extLst>
          </p:nvPr>
        </p:nvGraphicFramePr>
        <p:xfrm>
          <a:off x="6408514" y="2060848"/>
          <a:ext cx="2411958" cy="278058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Video conversion software</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Purpose and audience</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Limited use of effects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Clear house-style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Sound use of effects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Effective house-style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Effective use of effects (D)</a:t>
                      </a:r>
                    </a:p>
                    <a:p>
                      <a:pPr marL="0" indent="0" algn="l">
                        <a:spcAft>
                          <a:spcPts val="600"/>
                        </a:spcAft>
                        <a:buFontTx/>
                        <a:buNone/>
                      </a:pPr>
                      <a:endParaRPr lang="en-GB" sz="1400" baseline="0" dirty="0" smtClean="0">
                        <a:solidFill>
                          <a:srgbClr val="FF0000"/>
                        </a:solidFill>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Making your interactive multimedia product</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3757836958"/>
              </p:ext>
            </p:extLst>
          </p:nvPr>
        </p:nvGraphicFramePr>
        <p:xfrm>
          <a:off x="395536" y="2000732"/>
          <a:ext cx="5904656" cy="309358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2 (P, M, 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kern="1200" dirty="0" smtClean="0">
                        <a:solidFill>
                          <a:schemeClr val="tx1"/>
                        </a:solidFill>
                        <a:latin typeface="Calibri" pitchFamily="34" charset="0"/>
                        <a:ea typeface="+mn-ea"/>
                        <a:cs typeface="+mn-cs"/>
                      </a:endParaRPr>
                    </a:p>
                    <a:p>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Use various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editing</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software</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to combine components that you have collected.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2">
                  <a:txBody>
                    <a:bodyPr/>
                    <a:lstStyle/>
                    <a:p>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Use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video conversion software </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to convert the videos that you collected into appropriate file types for use in your multimedia product. </a:t>
                      </a:r>
                    </a:p>
                    <a:p>
                      <a:endParaRPr kumimoji="0" lang="en-GB" sz="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endParaRPr kumimoji="0" lang="en-GB" sz="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2</a:t>
                      </a:r>
                    </a:p>
                  </a:txBody>
                  <a:tcPr anchor="ctr">
                    <a:solidFill>
                      <a:schemeClr val="accent2"/>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Provide annotated screenshots showing that you have done this, including some of the techniques that you have used.</a:t>
                      </a:r>
                    </a:p>
                  </a:txBody>
                  <a:tcPr/>
                </a:tc>
              </a:tr>
              <a:tr h="297110">
                <a:tc>
                  <a:txBody>
                    <a:bodyPr/>
                    <a:lstStyle/>
                    <a:p>
                      <a:pPr marL="0" indent="0" algn="ctr" rtl="0" eaLnBrk="1" latinLnBrk="0" hangingPunct="1"/>
                      <a:endParaRPr kumimoji="0" lang="en-GB" sz="1100" b="0" kern="1200" dirty="0">
                        <a:solidFill>
                          <a:schemeClr val="bg1"/>
                        </a:solidFill>
                        <a:latin typeface="Calibri" pitchFamily="34" charset="0"/>
                        <a:ea typeface="+mn-ea"/>
                        <a:cs typeface="+mn-cs"/>
                      </a:endParaRPr>
                    </a:p>
                  </a:txBody>
                  <a:tcPr anchor="ctr">
                    <a:noFill/>
                  </a:tcPr>
                </a:tc>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400" kern="1200" dirty="0" smtClean="0">
                        <a:solidFill>
                          <a:srgbClr val="FF0000"/>
                        </a:solidFill>
                        <a:latin typeface="Calibri" pitchFamily="34" charset="0"/>
                        <a:ea typeface="+mn-ea"/>
                        <a:cs typeface="+mn-cs"/>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1" kern="1200" dirty="0" smtClean="0">
                          <a:solidFill>
                            <a:srgbClr val="FF0000"/>
                          </a:solidFill>
                          <a:latin typeface="Calibri" pitchFamily="34" charset="0"/>
                          <a:ea typeface="+mn-ea"/>
                          <a:cs typeface="+mn-cs"/>
                        </a:rPr>
                        <a:t>Distinction* Only:</a:t>
                      </a: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3</a:t>
                      </a:r>
                    </a:p>
                  </a:txBody>
                  <a:tcPr anchor="ctr">
                    <a:solidFill>
                      <a:schemeClr val="accent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baseline="0" dirty="0" smtClean="0">
                          <a:solidFill>
                            <a:srgbClr val="FF0000"/>
                          </a:solidFill>
                          <a:latin typeface="Calibri" pitchFamily="34" charset="0"/>
                          <a:ea typeface="+mn-ea"/>
                          <a:cs typeface="+mn-cs"/>
                        </a:rPr>
                        <a:t>Use </a:t>
                      </a:r>
                      <a:r>
                        <a:rPr lang="en-GB" sz="1400" b="1" kern="1200" baseline="0" dirty="0" smtClean="0">
                          <a:solidFill>
                            <a:srgbClr val="FF0000"/>
                          </a:solidFill>
                          <a:latin typeface="Calibri" pitchFamily="34" charset="0"/>
                          <a:ea typeface="+mn-ea"/>
                          <a:cs typeface="+mn-cs"/>
                        </a:rPr>
                        <a:t>video-editing software </a:t>
                      </a:r>
                      <a:r>
                        <a:rPr lang="en-GB" sz="1400" b="0" kern="1200" baseline="0" dirty="0" smtClean="0">
                          <a:solidFill>
                            <a:srgbClr val="FF0000"/>
                          </a:solidFill>
                          <a:latin typeface="Calibri" pitchFamily="34" charset="0"/>
                          <a:ea typeface="+mn-ea"/>
                          <a:cs typeface="+mn-cs"/>
                        </a:rPr>
                        <a:t>to enhance the videos that you are going to use in your multimedia product. Examples could include adding text, combining videos, adding the logo, editing the sound/music, etc.</a:t>
                      </a:r>
                    </a:p>
                  </a:txBody>
                  <a:tcPr/>
                </a:tc>
              </a:tr>
              <a:tr h="297110">
                <a:tc>
                  <a:txBody>
                    <a:bodyPr/>
                    <a:lstStyle/>
                    <a:p>
                      <a:endParaRPr lang="en-GB" dirty="0"/>
                    </a:p>
                  </a:txBody>
                  <a:tcPr anchor="ctr">
                    <a:noFill/>
                  </a:tcPr>
                </a:tc>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400" kern="1200" dirty="0" smtClean="0">
                        <a:solidFill>
                          <a:srgbClr val="FF0000"/>
                        </a:solidFill>
                        <a:latin typeface="Calibri" pitchFamily="34" charset="0"/>
                        <a:ea typeface="+mn-ea"/>
                        <a:cs typeface="+mn-cs"/>
                      </a:endParaRPr>
                    </a:p>
                  </a:txBody>
                  <a:tcPr/>
                </a:tc>
              </a:tr>
            </a:tbl>
          </a:graphicData>
        </a:graphic>
      </p:graphicFrame>
    </p:spTree>
    <p:extLst>
      <p:ext uri="{BB962C8B-B14F-4D97-AF65-F5344CB8AC3E}">
        <p14:creationId xmlns:p14="http://schemas.microsoft.com/office/powerpoint/2010/main" val="1751889657"/>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2 – Task 3</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43203406"/>
              </p:ext>
            </p:extLst>
          </p:nvPr>
        </p:nvGraphicFramePr>
        <p:xfrm>
          <a:off x="6408514" y="2060848"/>
          <a:ext cx="2411958" cy="349686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Template (house-style)</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Navigation system</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Basic interactivity</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Limited use of effects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Clear house-style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Sound interactivity, navigation and effects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Accurate house-style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Effective interactivity, navigation and effects (D)</a:t>
                      </a:r>
                    </a:p>
                    <a:p>
                      <a:pPr marL="0" indent="0" algn="l">
                        <a:spcAft>
                          <a:spcPts val="600"/>
                        </a:spcAft>
                        <a:buFontTx/>
                        <a:buNone/>
                      </a:pPr>
                      <a:endParaRPr lang="en-GB" sz="1400" baseline="0" dirty="0" smtClean="0">
                        <a:solidFill>
                          <a:srgbClr val="FF0000"/>
                        </a:solidFill>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Making your interactive multimedia product</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3757836958"/>
              </p:ext>
            </p:extLst>
          </p:nvPr>
        </p:nvGraphicFramePr>
        <p:xfrm>
          <a:off x="395536" y="2000732"/>
          <a:ext cx="5904656" cy="468623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3 (P, M, 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kern="1200" dirty="0" smtClean="0">
                        <a:solidFill>
                          <a:schemeClr val="tx1"/>
                        </a:solidFill>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tx1"/>
                          </a:solidFill>
                          <a:latin typeface="Calibri" pitchFamily="34" charset="0"/>
                          <a:ea typeface="+mn-ea"/>
                          <a:cs typeface="+mn-cs"/>
                        </a:rPr>
                        <a:t>Produce evidence of creating your interactive multimedia product.</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5">
                  <a:txBody>
                    <a:bodyPr/>
                    <a:lstStyle/>
                    <a:p>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Create a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template</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based on the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house-style</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that you created in LO1.</a:t>
                      </a:r>
                    </a:p>
                    <a:p>
                      <a:endParaRPr kumimoji="0" lang="en-GB" sz="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a:spcAft>
                          <a:spcPts val="600"/>
                        </a:spcAft>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Example evidence of templates include:</a:t>
                      </a:r>
                    </a:p>
                    <a:p>
                      <a:pPr marL="273050" indent="-273050">
                        <a:spcAft>
                          <a:spcPts val="300"/>
                        </a:spcAft>
                        <a:buFont typeface="Arial" pitchFamily="34" charset="0"/>
                        <a:buChar cha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PowerPoint – Slide Master</a:t>
                      </a:r>
                    </a:p>
                    <a:p>
                      <a:pPr marL="273050" indent="-273050">
                        <a:spcAft>
                          <a:spcPts val="300"/>
                        </a:spcAft>
                        <a:buFont typeface="Arial" pitchFamily="34" charset="0"/>
                        <a:buChar cha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Websites – Template HTML and/or Cascading Style Sheets</a:t>
                      </a:r>
                    </a:p>
                    <a:p>
                      <a:pPr marL="273050" indent="-273050">
                        <a:spcAft>
                          <a:spcPts val="300"/>
                        </a:spcAft>
                        <a:buFont typeface="Arial" pitchFamily="34" charset="0"/>
                        <a:buChar cha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Mediator – Master Page</a:t>
                      </a:r>
                    </a:p>
                    <a:p>
                      <a:pPr marL="273050" indent="-273050">
                        <a:spcAft>
                          <a:spcPts val="300"/>
                        </a:spcAft>
                        <a:buFont typeface="Arial" pitchFamily="34" charset="0"/>
                        <a:buChar char="•"/>
                      </a:pPr>
                      <a:endParaRPr kumimoji="0" lang="en-GB" sz="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273050" indent="-273050">
                        <a:spcAft>
                          <a:spcPts val="300"/>
                        </a:spcAft>
                        <a:buFont typeface="Arial" pitchFamily="34" charset="0"/>
                        <a:buChar cha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273050" indent="-273050">
                        <a:spcAft>
                          <a:spcPts val="300"/>
                        </a:spcAft>
                        <a:buFont typeface="Arial" pitchFamily="34" charset="0"/>
                        <a:buChar cha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273050" indent="-273050">
                        <a:spcAft>
                          <a:spcPts val="300"/>
                        </a:spcAft>
                        <a:buFont typeface="Arial" pitchFamily="34" charset="0"/>
                        <a:buChar cha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273050" indent="-273050">
                        <a:spcAft>
                          <a:spcPts val="300"/>
                        </a:spcAft>
                        <a:buFont typeface="Arial" pitchFamily="34" charset="0"/>
                        <a:buChar cha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2</a:t>
                      </a:r>
                    </a:p>
                  </a:txBody>
                  <a:tcPr anchor="ctr">
                    <a:solidFill>
                      <a:schemeClr val="accent2"/>
                    </a:solid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Provide annotated screenshots showing that you have done this, including:</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273050" indent="-273050">
                        <a:spcAft>
                          <a:spcPts val="300"/>
                        </a:spcAft>
                        <a:buFont typeface="Arial" pitchFamily="34" charset="0"/>
                        <a:buChar cha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the creation of a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navigation</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system</a:t>
                      </a:r>
                    </a:p>
                    <a:p>
                      <a:pPr marL="273050" indent="-273050">
                        <a:spcAft>
                          <a:spcPts val="300"/>
                        </a:spcAft>
                        <a:buFont typeface="Arial" pitchFamily="34" charset="0"/>
                        <a:buChar cha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use of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effects</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(i.e. transitions, custom animations, html, script, etc.)</a:t>
                      </a:r>
                    </a:p>
                    <a:p>
                      <a:pPr marL="273050" indent="-273050">
                        <a:spcAft>
                          <a:spcPts val="300"/>
                        </a:spcAft>
                        <a:buFont typeface="Arial" pitchFamily="34" charset="0"/>
                        <a:buChar cha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setup of any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interaction</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necessary (i.e. triggers, hotspots, etc.)</a:t>
                      </a:r>
                    </a:p>
                    <a:p>
                      <a:pPr marL="273050" indent="-273050">
                        <a:spcAft>
                          <a:spcPts val="300"/>
                        </a:spcAft>
                        <a:buFont typeface="Arial" pitchFamily="34" charset="0"/>
                        <a:buNone/>
                      </a:pPr>
                      <a:endParaRPr kumimoji="0" lang="en-GB" sz="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273050" indent="-273050">
                        <a:spcAft>
                          <a:spcPts val="300"/>
                        </a:spcAft>
                        <a:buFont typeface="Arial" pitchFamily="34" charset="0"/>
                        <a:buChar cha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273050" indent="-273050">
                        <a:spcAft>
                          <a:spcPts val="300"/>
                        </a:spcAft>
                        <a:buFont typeface="Arial" pitchFamily="34" charset="0"/>
                        <a:buChar cha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273050" indent="-273050">
                        <a:spcAft>
                          <a:spcPts val="300"/>
                        </a:spcAft>
                        <a:buFont typeface="Arial" pitchFamily="34" charset="0"/>
                        <a:buChar cha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1" kern="1200" dirty="0" smtClean="0">
                          <a:solidFill>
                            <a:srgbClr val="FF0000"/>
                          </a:solidFill>
                          <a:latin typeface="Calibri" pitchFamily="34" charset="0"/>
                          <a:ea typeface="+mn-ea"/>
                          <a:cs typeface="+mn-cs"/>
                        </a:rPr>
                        <a:t>Distinction Only:</a:t>
                      </a: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3</a:t>
                      </a:r>
                    </a:p>
                  </a:txBody>
                  <a:tcPr anchor="ctr">
                    <a:solidFill>
                      <a:schemeClr val="accent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baseline="0" dirty="0" smtClean="0">
                          <a:solidFill>
                            <a:srgbClr val="FF0000"/>
                          </a:solidFill>
                          <a:latin typeface="Calibri" pitchFamily="34" charset="0"/>
                          <a:ea typeface="+mn-ea"/>
                          <a:cs typeface="+mn-cs"/>
                        </a:rPr>
                        <a:t>Effective</a:t>
                      </a:r>
                      <a:r>
                        <a:rPr lang="en-GB" sz="1400" kern="1200" baseline="0" dirty="0" smtClean="0">
                          <a:solidFill>
                            <a:srgbClr val="FF0000"/>
                          </a:solidFill>
                          <a:latin typeface="Calibri" pitchFamily="34" charset="0"/>
                          <a:ea typeface="+mn-ea"/>
                          <a:cs typeface="+mn-cs"/>
                        </a:rPr>
                        <a:t> house-style with navigation and advanced techniques that </a:t>
                      </a:r>
                      <a:r>
                        <a:rPr lang="en-GB" sz="1400" b="1" kern="1200" baseline="0" dirty="0" smtClean="0">
                          <a:solidFill>
                            <a:srgbClr val="FF0000"/>
                          </a:solidFill>
                          <a:latin typeface="Calibri" pitchFamily="34" charset="0"/>
                          <a:ea typeface="+mn-ea"/>
                          <a:cs typeface="+mn-cs"/>
                        </a:rPr>
                        <a:t>accurately reflects designs </a:t>
                      </a:r>
                      <a:r>
                        <a:rPr lang="en-GB" sz="1400" kern="1200" baseline="0" dirty="0" smtClean="0">
                          <a:solidFill>
                            <a:srgbClr val="FF0000"/>
                          </a:solidFill>
                          <a:latin typeface="Calibri" pitchFamily="34" charset="0"/>
                          <a:ea typeface="+mn-ea"/>
                          <a:cs typeface="+mn-cs"/>
                        </a:rPr>
                        <a:t>and </a:t>
                      </a:r>
                      <a:r>
                        <a:rPr lang="en-GB" sz="1400" b="1" kern="1200" baseline="0" dirty="0" smtClean="0">
                          <a:solidFill>
                            <a:srgbClr val="FF0000"/>
                          </a:solidFill>
                          <a:latin typeface="Calibri" pitchFamily="34" charset="0"/>
                          <a:ea typeface="+mn-ea"/>
                          <a:cs typeface="+mn-cs"/>
                        </a:rPr>
                        <a:t>consistently meets user requirements</a:t>
                      </a:r>
                      <a:r>
                        <a:rPr lang="en-GB" sz="1400" kern="1200" baseline="0" dirty="0" smtClean="0">
                          <a:solidFill>
                            <a:srgbClr val="FF0000"/>
                          </a:solidFill>
                          <a:latin typeface="Calibri" pitchFamily="34" charset="0"/>
                          <a:ea typeface="+mn-ea"/>
                          <a:cs typeface="+mn-cs"/>
                        </a:rPr>
                        <a:t>. </a:t>
                      </a:r>
                    </a:p>
                  </a:txBody>
                  <a:tcPr/>
                </a:tc>
              </a:tr>
              <a:tr h="297110">
                <a:tc>
                  <a:txBody>
                    <a:bodyPr/>
                    <a:lstStyle/>
                    <a:p>
                      <a:endParaRPr lang="en-GB" dirty="0"/>
                    </a:p>
                  </a:txBody>
                  <a:tcPr anchor="ctr">
                    <a:noFill/>
                  </a:tcPr>
                </a:tc>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400" kern="1200" dirty="0" smtClean="0">
                        <a:solidFill>
                          <a:srgbClr val="FF0000"/>
                        </a:solidFill>
                        <a:latin typeface="Calibri" pitchFamily="34" charset="0"/>
                        <a:ea typeface="+mn-ea"/>
                        <a:cs typeface="+mn-cs"/>
                      </a:endParaRPr>
                    </a:p>
                  </a:txBody>
                  <a:tcPr/>
                </a:tc>
              </a:tr>
            </a:tbl>
          </a:graphicData>
        </a:graphic>
      </p:graphicFrame>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3541675"/>
            <a:ext cx="139732" cy="13973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860" y="3793324"/>
            <a:ext cx="139732" cy="13973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045731"/>
            <a:ext cx="139732" cy="13973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849694"/>
            <a:ext cx="139732" cy="13973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860" y="5101343"/>
            <a:ext cx="139732" cy="13973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5353750"/>
            <a:ext cx="139732" cy="139732"/>
          </a:xfrm>
          <a:prstGeom prst="rect">
            <a:avLst/>
          </a:prstGeom>
        </p:spPr>
      </p:pic>
    </p:spTree>
    <p:extLst>
      <p:ext uri="{BB962C8B-B14F-4D97-AF65-F5344CB8AC3E}">
        <p14:creationId xmlns:p14="http://schemas.microsoft.com/office/powerpoint/2010/main" val="1751889657"/>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2 – Task 4</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43203406"/>
              </p:ext>
            </p:extLst>
          </p:nvPr>
        </p:nvGraphicFramePr>
        <p:xfrm>
          <a:off x="6408514" y="2060848"/>
          <a:ext cx="2411958" cy="450270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Storyboards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Alternative pathways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Navigation and menus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User interaction and effects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Use of multimedia elements (i.e. images, sounds, animations and videos)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Clear house-style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Sound interactivity, navigation and effects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Appropriate testing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Accurate house-style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Effective interactivity, navigation and effects (D)</a:t>
                      </a:r>
                    </a:p>
                    <a:p>
                      <a:pPr marL="0" indent="0" algn="l">
                        <a:spcAft>
                          <a:spcPts val="600"/>
                        </a:spcAft>
                        <a:buFontTx/>
                        <a:buNone/>
                      </a:pPr>
                      <a:endParaRPr lang="en-GB" sz="1400" baseline="0" dirty="0" smtClean="0">
                        <a:solidFill>
                          <a:srgbClr val="FF0000"/>
                        </a:solidFill>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Making your interactive multimedia product</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3883348394"/>
              </p:ext>
            </p:extLst>
          </p:nvPr>
        </p:nvGraphicFramePr>
        <p:xfrm>
          <a:off x="395536" y="2000732"/>
          <a:ext cx="5904656" cy="465582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4 (P, M, 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kern="1200" dirty="0" smtClean="0">
                        <a:solidFill>
                          <a:schemeClr val="tx1"/>
                        </a:solidFill>
                        <a:latin typeface="Calibri" pitchFamily="34" charset="0"/>
                        <a:ea typeface="+mn-ea"/>
                        <a:cs typeface="+mn-cs"/>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5">
                  <a:txBody>
                    <a:bodyPr/>
                    <a:lstStyle/>
                    <a:p>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Create your interactive multimedia product based on the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storyboards</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that you created in LO1.</a:t>
                      </a:r>
                    </a:p>
                    <a:p>
                      <a:endParaRPr kumimoji="0" lang="en-GB" sz="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a:spcAft>
                          <a:spcPts val="600"/>
                        </a:spcAft>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When creating the product make sure that you include:</a:t>
                      </a:r>
                    </a:p>
                    <a:p>
                      <a:pPr marL="273050" indent="-273050">
                        <a:spcAft>
                          <a:spcPts val="300"/>
                        </a:spcAft>
                        <a:buFont typeface="Arial" pitchFamily="34" charset="0"/>
                        <a:buChar cha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Multimedia elements</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i.e. images, sounds, animations and videos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273050" indent="-273050">
                        <a:spcAft>
                          <a:spcPts val="300"/>
                        </a:spcAft>
                        <a:buFont typeface="Arial" pitchFamily="34" charset="0"/>
                        <a:buChar cha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Alternative</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pathways</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i.e. menu, hotspot/hyperlinked logo/images, etc.</a:t>
                      </a:r>
                    </a:p>
                    <a:p>
                      <a:pPr marL="273050" indent="-273050">
                        <a:spcAft>
                          <a:spcPts val="300"/>
                        </a:spcAft>
                        <a:buFont typeface="Arial" pitchFamily="34" charset="0"/>
                        <a:buChar cha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Appropriate working navigation including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sub-menus </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(if necessary).</a:t>
                      </a:r>
                    </a:p>
                    <a:p>
                      <a:pPr marL="273050" marR="0" indent="-273050" algn="l" defTabSz="914400" rtl="0" eaLnBrk="1" fontAlgn="auto" latinLnBrk="0" hangingPunct="1">
                        <a:lnSpc>
                          <a:spcPct val="100000"/>
                        </a:lnSpc>
                        <a:spcBef>
                          <a:spcPts val="0"/>
                        </a:spcBef>
                        <a:spcAft>
                          <a:spcPts val="300"/>
                        </a:spcAft>
                        <a:buClrTx/>
                        <a:buSzTx/>
                        <a:buFont typeface="Arial" pitchFamily="34" charset="0"/>
                        <a:buChar char="•"/>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User</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interaction </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i.e. Roll over, drag and drop, input form, behaviours, triggers, collision, scripting, hot spots, actions, etc.</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273050" indent="-273050">
                        <a:spcAft>
                          <a:spcPts val="300"/>
                        </a:spcAft>
                        <a:buFont typeface="Arial" pitchFamily="34" charset="0"/>
                        <a:buChar cha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Effects</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i.e. transitions, html, fade in, fade out, custom animation, etc.</a:t>
                      </a:r>
                    </a:p>
                    <a:p>
                      <a:pPr marL="273050" indent="-273050">
                        <a:spcAft>
                          <a:spcPts val="300"/>
                        </a:spcAft>
                        <a:buFont typeface="Arial" pitchFamily="34" charset="0"/>
                        <a:buChar char="•"/>
                      </a:pPr>
                      <a:endParaRPr kumimoji="0" lang="en-GB" sz="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273050" indent="-273050">
                        <a:spcAft>
                          <a:spcPts val="300"/>
                        </a:spcAft>
                        <a:buFont typeface="Arial" pitchFamily="34" charset="0"/>
                        <a:buChar cha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273050" indent="-273050">
                        <a:spcAft>
                          <a:spcPts val="300"/>
                        </a:spcAft>
                        <a:buFont typeface="Arial" pitchFamily="34" charset="0"/>
                        <a:buChar cha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273050" indent="-273050">
                        <a:spcAft>
                          <a:spcPts val="300"/>
                        </a:spcAft>
                        <a:buFont typeface="Arial" pitchFamily="34" charset="0"/>
                        <a:buChar cha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273050" indent="-273050">
                        <a:spcAft>
                          <a:spcPts val="300"/>
                        </a:spcAft>
                        <a:buFont typeface="Arial" pitchFamily="34" charset="0"/>
                        <a:buChar cha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2</a:t>
                      </a:r>
                    </a:p>
                  </a:txBody>
                  <a:tcPr anchor="ctr">
                    <a:solidFill>
                      <a:schemeClr val="accent2"/>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Printout and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annotate</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the multimedia product, making sure that it matches your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storyboards</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and that it meets you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success</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criteria</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a:t>
                      </a:r>
                    </a:p>
                    <a:p>
                      <a:pPr marL="273050" indent="-273050">
                        <a:spcAft>
                          <a:spcPts val="300"/>
                        </a:spcAft>
                        <a:buFont typeface="Arial" pitchFamily="34" charset="0"/>
                        <a:buNone/>
                      </a:pPr>
                      <a:endParaRPr kumimoji="0" lang="en-GB" sz="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273050" indent="-273050">
                        <a:spcAft>
                          <a:spcPts val="300"/>
                        </a:spcAft>
                        <a:buFont typeface="Arial" pitchFamily="34" charset="0"/>
                        <a:buNone/>
                      </a:pPr>
                      <a:endParaRPr kumimoji="0" lang="en-GB" sz="8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1" kern="1200" dirty="0" smtClean="0">
                          <a:solidFill>
                            <a:srgbClr val="FF0000"/>
                          </a:solidFill>
                          <a:latin typeface="Calibri" pitchFamily="34" charset="0"/>
                          <a:ea typeface="+mn-ea"/>
                          <a:cs typeface="+mn-cs"/>
                        </a:rPr>
                        <a:t>Merit and Distinction:</a:t>
                      </a: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3</a:t>
                      </a:r>
                    </a:p>
                  </a:txBody>
                  <a:tcPr anchor="ctr">
                    <a:solidFill>
                      <a:schemeClr val="accent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baseline="0" dirty="0" smtClean="0">
                          <a:solidFill>
                            <a:srgbClr val="FF0000"/>
                          </a:solidFill>
                          <a:latin typeface="Calibri" pitchFamily="34" charset="0"/>
                          <a:ea typeface="+mn-ea"/>
                          <a:cs typeface="+mn-cs"/>
                        </a:rPr>
                        <a:t>Create a </a:t>
                      </a:r>
                      <a:r>
                        <a:rPr lang="en-GB" sz="1400" b="1" kern="1200" baseline="0" dirty="0" smtClean="0">
                          <a:solidFill>
                            <a:srgbClr val="FF0000"/>
                          </a:solidFill>
                          <a:latin typeface="Calibri" pitchFamily="34" charset="0"/>
                          <a:ea typeface="+mn-ea"/>
                          <a:cs typeface="+mn-cs"/>
                        </a:rPr>
                        <a:t>test</a:t>
                      </a:r>
                      <a:r>
                        <a:rPr lang="en-GB" sz="1400" b="0" kern="1200" baseline="0" dirty="0" smtClean="0">
                          <a:solidFill>
                            <a:srgbClr val="FF0000"/>
                          </a:solidFill>
                          <a:latin typeface="Calibri" pitchFamily="34" charset="0"/>
                          <a:ea typeface="+mn-ea"/>
                          <a:cs typeface="+mn-cs"/>
                        </a:rPr>
                        <a:t> </a:t>
                      </a:r>
                      <a:r>
                        <a:rPr lang="en-GB" sz="1400" b="1" kern="1200" baseline="0" dirty="0" smtClean="0">
                          <a:solidFill>
                            <a:srgbClr val="FF0000"/>
                          </a:solidFill>
                          <a:latin typeface="Calibri" pitchFamily="34" charset="0"/>
                          <a:ea typeface="+mn-ea"/>
                          <a:cs typeface="+mn-cs"/>
                        </a:rPr>
                        <a:t>table</a:t>
                      </a:r>
                      <a:r>
                        <a:rPr lang="en-GB" sz="1400" b="0" kern="1200" baseline="0" dirty="0" smtClean="0">
                          <a:solidFill>
                            <a:srgbClr val="FF0000"/>
                          </a:solidFill>
                          <a:latin typeface="Calibri" pitchFamily="34" charset="0"/>
                          <a:ea typeface="+mn-ea"/>
                          <a:cs typeface="+mn-cs"/>
                        </a:rPr>
                        <a:t> and provide tests </a:t>
                      </a:r>
                      <a:r>
                        <a:rPr lang="en-GB" sz="1400" b="1" u="sng" kern="1200" baseline="0" dirty="0" smtClean="0">
                          <a:solidFill>
                            <a:srgbClr val="FF0000"/>
                          </a:solidFill>
                          <a:latin typeface="Calibri" pitchFamily="34" charset="0"/>
                          <a:ea typeface="+mn-ea"/>
                          <a:cs typeface="+mn-cs"/>
                        </a:rPr>
                        <a:t>during</a:t>
                      </a:r>
                      <a:r>
                        <a:rPr lang="en-GB" sz="1400" b="0" kern="1200" baseline="0" dirty="0" smtClean="0">
                          <a:solidFill>
                            <a:srgbClr val="FF0000"/>
                          </a:solidFill>
                          <a:latin typeface="Calibri" pitchFamily="34" charset="0"/>
                          <a:ea typeface="+mn-ea"/>
                          <a:cs typeface="+mn-cs"/>
                        </a:rPr>
                        <a:t> the creation of the product, i.e. house style matches design, navigation system works,  images are appropriate and in proportion, videos and sounds work as intended, etc.</a:t>
                      </a:r>
                    </a:p>
                  </a:txBody>
                  <a:tcPr/>
                </a:tc>
              </a:tr>
              <a:tr h="297110">
                <a:tc>
                  <a:txBody>
                    <a:bodyPr/>
                    <a:lstStyle/>
                    <a:p>
                      <a:endParaRPr lang="en-GB" dirty="0"/>
                    </a:p>
                  </a:txBody>
                  <a:tcPr anchor="ctr">
                    <a:noFill/>
                  </a:tcPr>
                </a:tc>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400" kern="1200" dirty="0" smtClean="0">
                        <a:solidFill>
                          <a:srgbClr val="FF0000"/>
                        </a:solidFill>
                        <a:latin typeface="Calibri" pitchFamily="34" charset="0"/>
                        <a:ea typeface="+mn-ea"/>
                        <a:cs typeface="+mn-cs"/>
                      </a:endParaRPr>
                    </a:p>
                  </a:txBody>
                  <a:tcPr/>
                </a:tc>
              </a:tr>
            </a:tbl>
          </a:graphicData>
        </a:graphic>
      </p:graphicFrame>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3641717"/>
            <a:ext cx="139732" cy="13973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860" y="3893366"/>
            <a:ext cx="139732" cy="13973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145773"/>
            <a:ext cx="139732" cy="13973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609162"/>
            <a:ext cx="139732" cy="13973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3392617"/>
            <a:ext cx="139732" cy="139732"/>
          </a:xfrm>
          <a:prstGeom prst="rect">
            <a:avLst/>
          </a:prstGeom>
        </p:spPr>
      </p:pic>
    </p:spTree>
    <p:extLst>
      <p:ext uri="{BB962C8B-B14F-4D97-AF65-F5344CB8AC3E}">
        <p14:creationId xmlns:p14="http://schemas.microsoft.com/office/powerpoint/2010/main" val="1751889657"/>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2 – Task 5</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43203406"/>
              </p:ext>
            </p:extLst>
          </p:nvPr>
        </p:nvGraphicFramePr>
        <p:xfrm>
          <a:off x="6408514" y="2060848"/>
          <a:ext cx="2411958" cy="241482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Menu</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Sub-menu</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Hyperlinks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Image hyperlinks </a:t>
                      </a:r>
                      <a:br>
                        <a:rPr lang="en-GB" sz="1400" baseline="0" dirty="0" smtClean="0">
                          <a:solidFill>
                            <a:srgbClr val="FF0000"/>
                          </a:solidFill>
                          <a:effectLst/>
                          <a:latin typeface="Calibri" pitchFamily="34" charset="0"/>
                          <a:ea typeface="Times New Roman"/>
                          <a:cs typeface="Calibri" pitchFamily="34" charset="0"/>
                        </a:rPr>
                      </a:br>
                      <a:r>
                        <a:rPr lang="en-GB" sz="1400" baseline="0" dirty="0" smtClean="0">
                          <a:solidFill>
                            <a:srgbClr val="FF0000"/>
                          </a:solidFill>
                          <a:effectLst/>
                          <a:latin typeface="Calibri" pitchFamily="34" charset="0"/>
                          <a:ea typeface="Times New Roman"/>
                          <a:cs typeface="Calibri" pitchFamily="34" charset="0"/>
                        </a:rPr>
                        <a:t>and/or hotspots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Consistent house-style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endParaRPr lang="en-GB" sz="1400" baseline="0" dirty="0" smtClean="0">
                        <a:solidFill>
                          <a:srgbClr val="FF0000"/>
                        </a:solidFill>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Making your interactive multimedia product</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3757836958"/>
              </p:ext>
            </p:extLst>
          </p:nvPr>
        </p:nvGraphicFramePr>
        <p:xfrm>
          <a:off x="395536" y="2000732"/>
          <a:ext cx="5904656" cy="407663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5 (P, M, 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kern="1200" dirty="0" smtClean="0">
                        <a:solidFill>
                          <a:schemeClr val="tx1"/>
                        </a:solidFill>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tx1"/>
                          </a:solidFill>
                          <a:latin typeface="Calibri" pitchFamily="34" charset="0"/>
                          <a:ea typeface="+mn-ea"/>
                          <a:cs typeface="+mn-cs"/>
                        </a:rPr>
                        <a:t>Produce evidence of creating your interactive multimedia product.</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2">
                  <a:txBody>
                    <a:bodyPr/>
                    <a:lstStyle/>
                    <a:p>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Evidence your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alternative</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pathways</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including menus, sub-menus and hyperlinks, image hyperlinks (e.g. logo) and/or hotspots etc.</a:t>
                      </a:r>
                    </a:p>
                    <a:p>
                      <a:endParaRPr kumimoji="0" lang="en-GB"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2</a:t>
                      </a:r>
                    </a:p>
                  </a:txBody>
                  <a:tcPr anchor="ctr">
                    <a:solidFill>
                      <a:schemeClr val="accent2"/>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Provide screenshot evidence of this.</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129258">
                <a:tc>
                  <a:txBody>
                    <a:bodyPr/>
                    <a:lstStyle/>
                    <a:p>
                      <a:pPr marL="0" indent="0" algn="ctr" rtl="0" eaLnBrk="1" latinLnBrk="0" hangingPunct="1"/>
                      <a:endParaRPr kumimoji="0" lang="en-GB" sz="600" b="0" kern="1200" dirty="0" smtClean="0">
                        <a:solidFill>
                          <a:schemeClr val="bg1"/>
                        </a:solidFill>
                        <a:latin typeface="Calibri" pitchFamily="34" charset="0"/>
                        <a:ea typeface="+mn-ea"/>
                        <a:cs typeface="+mn-cs"/>
                      </a:endParaRPr>
                    </a:p>
                  </a:txBody>
                  <a:tcPr anchor="ctr">
                    <a:no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a:solidFill>
                          <a:schemeClr val="bg1"/>
                        </a:solidFill>
                        <a:latin typeface="Calibri" pitchFamily="34" charset="0"/>
                        <a:ea typeface="+mn-ea"/>
                        <a:cs typeface="+mn-cs"/>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Remember:</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“that the advertising must use a range of interactivity and effects to create an advert that appeals to the target audience, is visually exciting and leads to bookings being made at the new centre.”</a:t>
                      </a:r>
                      <a:br>
                        <a:rPr kumimoji="0" lang="en-GB" sz="14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8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1" kern="1200" dirty="0" smtClean="0">
                          <a:solidFill>
                            <a:srgbClr val="FF0000"/>
                          </a:solidFill>
                          <a:latin typeface="Calibri" pitchFamily="34" charset="0"/>
                          <a:ea typeface="+mn-ea"/>
                          <a:cs typeface="+mn-cs"/>
                        </a:rPr>
                        <a:t>Merit and Distinction:</a:t>
                      </a: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3</a:t>
                      </a:r>
                    </a:p>
                  </a:txBody>
                  <a:tcPr anchor="ctr">
                    <a:solidFill>
                      <a:schemeClr val="accent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baseline="0" dirty="0" smtClean="0">
                          <a:solidFill>
                            <a:srgbClr val="FF0000"/>
                          </a:solidFill>
                          <a:latin typeface="Calibri" pitchFamily="34" charset="0"/>
                          <a:ea typeface="+mn-ea"/>
                          <a:cs typeface="+mn-cs"/>
                        </a:rPr>
                        <a:t>Make sure that you use a </a:t>
                      </a:r>
                      <a:r>
                        <a:rPr lang="en-GB" sz="1400" b="1" kern="1200" baseline="0" dirty="0" smtClean="0">
                          <a:solidFill>
                            <a:srgbClr val="FF0000"/>
                          </a:solidFill>
                          <a:latin typeface="Calibri" pitchFamily="34" charset="0"/>
                          <a:ea typeface="+mn-ea"/>
                          <a:cs typeface="+mn-cs"/>
                        </a:rPr>
                        <a:t>variety</a:t>
                      </a:r>
                      <a:r>
                        <a:rPr lang="en-GB" sz="1400" b="0" kern="1200" baseline="0" dirty="0" smtClean="0">
                          <a:solidFill>
                            <a:srgbClr val="FF0000"/>
                          </a:solidFill>
                          <a:latin typeface="Calibri" pitchFamily="34" charset="0"/>
                          <a:ea typeface="+mn-ea"/>
                          <a:cs typeface="+mn-cs"/>
                        </a:rPr>
                        <a:t> of alternative pathways that are effective and follow a </a:t>
                      </a:r>
                      <a:r>
                        <a:rPr lang="en-GB" sz="1400" b="1" kern="1200" baseline="0" dirty="0" smtClean="0">
                          <a:solidFill>
                            <a:srgbClr val="FF0000"/>
                          </a:solidFill>
                          <a:latin typeface="Calibri" pitchFamily="34" charset="0"/>
                          <a:ea typeface="+mn-ea"/>
                          <a:cs typeface="+mn-cs"/>
                        </a:rPr>
                        <a:t>consistency</a:t>
                      </a:r>
                      <a:r>
                        <a:rPr lang="en-GB" sz="1400" b="0" kern="1200" baseline="0" dirty="0" smtClean="0">
                          <a:solidFill>
                            <a:srgbClr val="FF0000"/>
                          </a:solidFill>
                          <a:latin typeface="Calibri" pitchFamily="34" charset="0"/>
                          <a:ea typeface="+mn-ea"/>
                          <a:cs typeface="+mn-cs"/>
                        </a:rPr>
                        <a:t> throughout the product (i.e. All logos link to the homepage or menus and sub-menus follow a consistent house style)</a:t>
                      </a:r>
                    </a:p>
                  </a:txBody>
                  <a:tcPr/>
                </a:tc>
              </a:tr>
              <a:tr h="297110">
                <a:tc>
                  <a:txBody>
                    <a:bodyPr/>
                    <a:lstStyle/>
                    <a:p>
                      <a:endParaRPr lang="en-GB" dirty="0"/>
                    </a:p>
                  </a:txBody>
                  <a:tcPr anchor="ctr">
                    <a:noFill/>
                  </a:tcPr>
                </a:tc>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400" kern="1200" dirty="0" smtClean="0">
                        <a:solidFill>
                          <a:srgbClr val="FF0000"/>
                        </a:solidFill>
                        <a:latin typeface="Calibri" pitchFamily="34" charset="0"/>
                        <a:ea typeface="+mn-ea"/>
                        <a:cs typeface="+mn-cs"/>
                      </a:endParaRPr>
                    </a:p>
                  </a:txBody>
                  <a:tcPr/>
                </a:tc>
              </a:tr>
            </a:tbl>
          </a:graphicData>
        </a:graphic>
      </p:graphicFrame>
    </p:spTree>
    <p:extLst>
      <p:ext uri="{BB962C8B-B14F-4D97-AF65-F5344CB8AC3E}">
        <p14:creationId xmlns:p14="http://schemas.microsoft.com/office/powerpoint/2010/main" val="1751889657"/>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2 – Task 6</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43203406"/>
              </p:ext>
            </p:extLst>
          </p:nvPr>
        </p:nvGraphicFramePr>
        <p:xfrm>
          <a:off x="6408514" y="2060848"/>
          <a:ext cx="2411958" cy="291774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Animation Triggers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Hyperlinks and/or hotspots to external websites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Actions – </a:t>
                      </a:r>
                      <a:r>
                        <a:rPr lang="en-GB" sz="1400" baseline="0" dirty="0" smtClean="0">
                          <a:solidFill>
                            <a:srgbClr val="FF0000"/>
                          </a:solidFill>
                          <a:effectLst/>
                          <a:latin typeface="Calibri" pitchFamily="34" charset="0"/>
                          <a:ea typeface="Times New Roman"/>
                          <a:cs typeface="Calibri" pitchFamily="34" charset="0"/>
                          <a:hlinkClick r:id="rId4" action="ppaction://hlinksldjump"/>
                        </a:rPr>
                        <a:t>mouse over</a:t>
                      </a:r>
                      <a:r>
                        <a:rPr lang="en-GB" sz="1400" baseline="0" dirty="0" smtClean="0">
                          <a:solidFill>
                            <a:srgbClr val="FF0000"/>
                          </a:solidFill>
                          <a:effectLst/>
                          <a:latin typeface="Calibri" pitchFamily="34" charset="0"/>
                          <a:ea typeface="Times New Roman"/>
                          <a:cs typeface="Calibri" pitchFamily="34" charset="0"/>
                        </a:rPr>
                        <a:t>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QR – </a:t>
                      </a:r>
                      <a:r>
                        <a:rPr lang="en-GB" sz="1400" baseline="0" dirty="0" smtClean="0">
                          <a:solidFill>
                            <a:srgbClr val="FF0000"/>
                          </a:solidFill>
                          <a:effectLst/>
                          <a:latin typeface="Calibri" pitchFamily="34" charset="0"/>
                          <a:ea typeface="Times New Roman"/>
                          <a:cs typeface="Calibri" pitchFamily="34" charset="0"/>
                          <a:hlinkClick r:id="rId5"/>
                        </a:rPr>
                        <a:t>http://goqr.me/</a:t>
                      </a:r>
                      <a:r>
                        <a:rPr lang="en-GB" sz="1400" baseline="0" dirty="0" smtClean="0">
                          <a:solidFill>
                            <a:srgbClr val="FF0000"/>
                          </a:solidFill>
                          <a:effectLst/>
                          <a:latin typeface="Calibri" pitchFamily="34" charset="0"/>
                          <a:ea typeface="Times New Roman"/>
                          <a:cs typeface="Calibri" pitchFamily="34" charset="0"/>
                        </a:rPr>
                        <a:t>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Actions – run </a:t>
                      </a:r>
                      <a:r>
                        <a:rPr lang="en-GB" sz="1400" baseline="0" dirty="0" smtClean="0">
                          <a:solidFill>
                            <a:srgbClr val="FF0000"/>
                          </a:solidFill>
                          <a:effectLst/>
                          <a:latin typeface="Calibri" pitchFamily="34" charset="0"/>
                          <a:ea typeface="Times New Roman"/>
                          <a:cs typeface="Calibri" pitchFamily="34" charset="0"/>
                          <a:hlinkClick r:id="rId6" action="ppaction://hlinksldjump"/>
                        </a:rPr>
                        <a:t>macro</a:t>
                      </a:r>
                      <a:r>
                        <a:rPr lang="en-GB" sz="1400" baseline="0" dirty="0" smtClean="0">
                          <a:solidFill>
                            <a:srgbClr val="FF0000"/>
                          </a:solidFill>
                          <a:effectLst/>
                          <a:latin typeface="Calibri" pitchFamily="34" charset="0"/>
                          <a:ea typeface="Times New Roman"/>
                          <a:cs typeface="Calibri" pitchFamily="34" charset="0"/>
                        </a:rPr>
                        <a:t> i.e. to print the booking/prices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Consistent house-style (D)</a:t>
                      </a:r>
                    </a:p>
                    <a:p>
                      <a:pPr marL="0" indent="0" algn="l">
                        <a:spcAft>
                          <a:spcPts val="600"/>
                        </a:spcAft>
                        <a:buFontTx/>
                        <a:buNone/>
                      </a:pPr>
                      <a:endParaRPr lang="en-GB" sz="1400" baseline="0" dirty="0" smtClean="0">
                        <a:solidFill>
                          <a:srgbClr val="FF0000"/>
                        </a:solidFill>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Making your interactive multimedia product</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3757836958"/>
              </p:ext>
            </p:extLst>
          </p:nvPr>
        </p:nvGraphicFramePr>
        <p:xfrm>
          <a:off x="395536" y="2000732"/>
          <a:ext cx="5904656" cy="429740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6 (P, M, 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kern="1200" dirty="0" smtClean="0">
                        <a:solidFill>
                          <a:schemeClr val="tx1"/>
                        </a:solidFill>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tx1"/>
                          </a:solidFill>
                          <a:latin typeface="Calibri" pitchFamily="34" charset="0"/>
                          <a:ea typeface="+mn-ea"/>
                          <a:cs typeface="+mn-cs"/>
                        </a:rPr>
                        <a:t>Produce evidence of creating your interactive multimedia product.</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3">
                  <a:txBody>
                    <a:bodyPr/>
                    <a:lstStyle/>
                    <a:p>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Evidence </a:t>
                      </a: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user interactive features </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within your multimedia product. i.e. roll over, drag and drop, input form, behaviours, triggers, collision, scripting, hotspots, actions, </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hlinkClick r:id="rId5"/>
                        </a:rPr>
                        <a:t>QR Code</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hlinkClick r:id="rId6" action="ppaction://hlinksldjump"/>
                        </a:rPr>
                        <a:t>print macros</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hlinkClick r:id="rId4" action="ppaction://hlinksldjump"/>
                        </a:rPr>
                        <a:t>mouse-over</a:t>
                      </a: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etc.</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2</a:t>
                      </a:r>
                    </a:p>
                  </a:txBody>
                  <a:tcPr anchor="ctr">
                    <a:solidFill>
                      <a:schemeClr val="accent2"/>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Provide screenshot evidence of this.</a:t>
                      </a:r>
                    </a:p>
                  </a:txBody>
                  <a:tcPr/>
                </a:tc>
              </a:tr>
              <a:tr h="129258">
                <a:tc>
                  <a:txBody>
                    <a:bodyPr/>
                    <a:lstStyle/>
                    <a:p>
                      <a:pPr marL="0" indent="0" algn="ctr" rtl="0" eaLnBrk="1" latinLnBrk="0" hangingPunct="1"/>
                      <a:endParaRPr kumimoji="0" lang="en-GB" sz="600" b="0" kern="1200" dirty="0" smtClean="0">
                        <a:solidFill>
                          <a:schemeClr val="bg1"/>
                        </a:solidFill>
                        <a:latin typeface="Calibri" pitchFamily="34" charset="0"/>
                        <a:ea typeface="+mn-ea"/>
                        <a:cs typeface="+mn-cs"/>
                      </a:endParaRPr>
                    </a:p>
                  </a:txBody>
                  <a:tcPr anchor="ctr">
                    <a:no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a:solidFill>
                          <a:schemeClr val="bg1"/>
                        </a:solidFill>
                        <a:latin typeface="Calibri" pitchFamily="34" charset="0"/>
                        <a:ea typeface="+mn-ea"/>
                        <a:cs typeface="+mn-cs"/>
                      </a:endParaRPr>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Remember:</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“that the advertising must use a range of interactivity and effects to create an advert that appeals to the target audience, is visually exciting and leads to bookings being made at the new centre.”</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800" b="0" i="1"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1" kern="1200" dirty="0" smtClean="0">
                          <a:solidFill>
                            <a:srgbClr val="FF0000"/>
                          </a:solidFill>
                          <a:latin typeface="Calibri" pitchFamily="34" charset="0"/>
                          <a:ea typeface="+mn-ea"/>
                          <a:cs typeface="+mn-cs"/>
                        </a:rPr>
                        <a:t>Merit and Distinction:</a:t>
                      </a: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3</a:t>
                      </a:r>
                    </a:p>
                  </a:txBody>
                  <a:tcPr anchor="ctr">
                    <a:solidFill>
                      <a:schemeClr val="accent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baseline="0" dirty="0" smtClean="0">
                          <a:solidFill>
                            <a:srgbClr val="FF0000"/>
                          </a:solidFill>
                          <a:latin typeface="Calibri" pitchFamily="34" charset="0"/>
                          <a:ea typeface="+mn-ea"/>
                          <a:cs typeface="+mn-cs"/>
                        </a:rPr>
                        <a:t>Make sure that all interactive features are </a:t>
                      </a:r>
                      <a:r>
                        <a:rPr lang="en-GB" sz="1400" b="1" kern="1200" baseline="0" dirty="0" smtClean="0">
                          <a:solidFill>
                            <a:srgbClr val="FF0000"/>
                          </a:solidFill>
                          <a:latin typeface="Calibri" pitchFamily="34" charset="0"/>
                          <a:ea typeface="+mn-ea"/>
                          <a:cs typeface="+mn-cs"/>
                        </a:rPr>
                        <a:t>appropriate</a:t>
                      </a:r>
                      <a:r>
                        <a:rPr lang="en-GB" sz="1400" b="0" kern="1200" baseline="0" dirty="0" smtClean="0">
                          <a:solidFill>
                            <a:srgbClr val="FF0000"/>
                          </a:solidFill>
                          <a:latin typeface="Calibri" pitchFamily="34" charset="0"/>
                          <a:ea typeface="+mn-ea"/>
                          <a:cs typeface="+mn-cs"/>
                        </a:rPr>
                        <a:t> and that they </a:t>
                      </a:r>
                      <a:r>
                        <a:rPr lang="en-GB" sz="1400" b="1" kern="1200" baseline="0" dirty="0" smtClean="0">
                          <a:solidFill>
                            <a:srgbClr val="FF0000"/>
                          </a:solidFill>
                          <a:latin typeface="Calibri" pitchFamily="34" charset="0"/>
                          <a:ea typeface="+mn-ea"/>
                          <a:cs typeface="+mn-cs"/>
                        </a:rPr>
                        <a:t>enhance</a:t>
                      </a:r>
                      <a:r>
                        <a:rPr lang="en-GB" sz="1400" b="0" kern="1200" baseline="0" dirty="0" smtClean="0">
                          <a:solidFill>
                            <a:srgbClr val="FF0000"/>
                          </a:solidFill>
                          <a:latin typeface="Calibri" pitchFamily="34" charset="0"/>
                          <a:ea typeface="+mn-ea"/>
                          <a:cs typeface="+mn-cs"/>
                        </a:rPr>
                        <a:t> the overall interactivity of the presentation while following a </a:t>
                      </a:r>
                      <a:r>
                        <a:rPr lang="en-GB" sz="1400" b="1" kern="1200" baseline="0" dirty="0" smtClean="0">
                          <a:solidFill>
                            <a:srgbClr val="FF0000"/>
                          </a:solidFill>
                          <a:latin typeface="Calibri" pitchFamily="34" charset="0"/>
                          <a:ea typeface="+mn-ea"/>
                          <a:cs typeface="+mn-cs"/>
                        </a:rPr>
                        <a:t>consistent</a:t>
                      </a:r>
                      <a:r>
                        <a:rPr lang="en-GB" sz="1400" b="0" kern="1200" baseline="0" dirty="0" smtClean="0">
                          <a:solidFill>
                            <a:srgbClr val="FF0000"/>
                          </a:solidFill>
                          <a:latin typeface="Calibri" pitchFamily="34" charset="0"/>
                          <a:ea typeface="+mn-ea"/>
                          <a:cs typeface="+mn-cs"/>
                        </a:rPr>
                        <a:t> </a:t>
                      </a:r>
                      <a:r>
                        <a:rPr lang="en-GB" sz="1400" b="1" kern="1200" baseline="0" dirty="0" smtClean="0">
                          <a:solidFill>
                            <a:srgbClr val="FF0000"/>
                          </a:solidFill>
                          <a:latin typeface="Calibri" pitchFamily="34" charset="0"/>
                          <a:ea typeface="+mn-ea"/>
                          <a:cs typeface="+mn-cs"/>
                        </a:rPr>
                        <a:t>house</a:t>
                      </a:r>
                      <a:r>
                        <a:rPr lang="en-GB" sz="1400" b="0" kern="1200" baseline="0" dirty="0" smtClean="0">
                          <a:solidFill>
                            <a:srgbClr val="FF0000"/>
                          </a:solidFill>
                          <a:latin typeface="Calibri" pitchFamily="34" charset="0"/>
                          <a:ea typeface="+mn-ea"/>
                          <a:cs typeface="+mn-cs"/>
                        </a:rPr>
                        <a:t> </a:t>
                      </a:r>
                      <a:r>
                        <a:rPr lang="en-GB" sz="1400" b="1" kern="1200" baseline="0" dirty="0" smtClean="0">
                          <a:solidFill>
                            <a:srgbClr val="FF0000"/>
                          </a:solidFill>
                          <a:latin typeface="Calibri" pitchFamily="34" charset="0"/>
                          <a:ea typeface="+mn-ea"/>
                          <a:cs typeface="+mn-cs"/>
                        </a:rPr>
                        <a:t>style</a:t>
                      </a:r>
                      <a:r>
                        <a:rPr lang="en-GB" sz="1400" b="0" kern="1200" baseline="0" dirty="0" smtClean="0">
                          <a:solidFill>
                            <a:srgbClr val="FF0000"/>
                          </a:solidFill>
                          <a:latin typeface="Calibri" pitchFamily="34" charset="0"/>
                          <a:ea typeface="+mn-ea"/>
                          <a:cs typeface="+mn-cs"/>
                        </a:rPr>
                        <a:t> throughout (i.e. all logos have a mouse over action). </a:t>
                      </a:r>
                    </a:p>
                  </a:txBody>
                  <a:tcPr/>
                </a:tc>
              </a:tr>
              <a:tr h="297110">
                <a:tc>
                  <a:txBody>
                    <a:bodyPr/>
                    <a:lstStyle/>
                    <a:p>
                      <a:endParaRPr lang="en-GB" dirty="0"/>
                    </a:p>
                  </a:txBody>
                  <a:tcPr anchor="ctr">
                    <a:noFill/>
                  </a:tcPr>
                </a:tc>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400" kern="1200" dirty="0" smtClean="0">
                        <a:solidFill>
                          <a:srgbClr val="FF0000"/>
                        </a:solidFill>
                        <a:latin typeface="Calibri" pitchFamily="34" charset="0"/>
                        <a:ea typeface="+mn-ea"/>
                        <a:cs typeface="+mn-cs"/>
                      </a:endParaRPr>
                    </a:p>
                  </a:txBody>
                  <a:tcPr/>
                </a:tc>
              </a:tr>
            </a:tbl>
          </a:graphicData>
        </a:graphic>
      </p:graphicFrame>
      <p:pic>
        <p:nvPicPr>
          <p:cNvPr id="9" name="Picture 6" descr="C:\Users\sstrydom\AppData\Local\Microsoft\Windows\Temporary Internet Files\Content.IE5\10EOUA6E\MC900441523[1].wmf">
            <a:hlinkClick r:id="rId6"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5748" y="5742533"/>
            <a:ext cx="974724" cy="83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89657"/>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Action – Mouse Over</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LO1:</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Be able to use techniques to search for, store and share information</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970318"/>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The following tutorial will help you to </a:t>
            </a:r>
            <a:r>
              <a:rPr lang="en-GB" sz="1400" b="1" dirty="0" smtClean="0">
                <a:latin typeface="Calibri" pitchFamily="34" charset="0"/>
                <a:cs typeface="Calibri" pitchFamily="34" charset="0"/>
              </a:rPr>
              <a:t>setup</a:t>
            </a:r>
            <a:r>
              <a:rPr lang="en-GB" sz="1400" dirty="0" smtClean="0">
                <a:latin typeface="Calibri" pitchFamily="34" charset="0"/>
                <a:cs typeface="Calibri" pitchFamily="34" charset="0"/>
              </a:rPr>
              <a:t> a </a:t>
            </a:r>
            <a:r>
              <a:rPr lang="en-GB" sz="1400" b="1" dirty="0" smtClean="0">
                <a:latin typeface="Calibri" pitchFamily="34" charset="0"/>
                <a:cs typeface="Calibri" pitchFamily="34" charset="0"/>
              </a:rPr>
              <a:t>action – mouse over</a:t>
            </a:r>
            <a:r>
              <a:rPr lang="en-GB" sz="1400" dirty="0" smtClean="0">
                <a:latin typeface="Calibri" pitchFamily="34" charset="0"/>
                <a:cs typeface="Calibri" pitchFamily="34" charset="0"/>
              </a:rPr>
              <a:t>.</a:t>
            </a: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b="1" u="sng" dirty="0" smtClean="0">
                <a:latin typeface="Calibri" pitchFamily="34" charset="0"/>
                <a:cs typeface="Calibri" pitchFamily="34" charset="0"/>
              </a:rPr>
              <a:t>Step 1:</a:t>
            </a:r>
            <a:r>
              <a:rPr lang="en-GB" sz="1400" u="sng" dirty="0" smtClean="0">
                <a:latin typeface="Calibri" pitchFamily="34" charset="0"/>
                <a:cs typeface="Calibri" pitchFamily="34" charset="0"/>
              </a:rPr>
              <a:t> Click on the object and open actions</a:t>
            </a:r>
            <a:endParaRPr lang="en-GB" sz="1400" b="1" u="sng"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dirty="0" smtClean="0">
                <a:latin typeface="Calibri" pitchFamily="34" charset="0"/>
                <a:cs typeface="Calibri" pitchFamily="34" charset="0"/>
              </a:rPr>
              <a:t>Click on the </a:t>
            </a:r>
            <a:r>
              <a:rPr lang="en-GB" sz="1400" b="1" dirty="0" smtClean="0">
                <a:latin typeface="Calibri" pitchFamily="34" charset="0"/>
                <a:cs typeface="Calibri" pitchFamily="34" charset="0"/>
              </a:rPr>
              <a:t>object</a:t>
            </a:r>
            <a:r>
              <a:rPr lang="en-GB" sz="1400" dirty="0" smtClean="0">
                <a:latin typeface="Calibri" pitchFamily="34" charset="0"/>
                <a:cs typeface="Calibri" pitchFamily="34" charset="0"/>
              </a:rPr>
              <a:t> that you would like to create the </a:t>
            </a:r>
            <a:r>
              <a:rPr lang="en-GB" sz="1400" b="1" dirty="0" smtClean="0">
                <a:latin typeface="Calibri" pitchFamily="34" charset="0"/>
                <a:cs typeface="Calibri" pitchFamily="34" charset="0"/>
              </a:rPr>
              <a:t>mouse-over action </a:t>
            </a:r>
            <a:r>
              <a:rPr lang="en-GB" sz="1400" dirty="0" smtClean="0">
                <a:latin typeface="Calibri" pitchFamily="34" charset="0"/>
                <a:cs typeface="Calibri" pitchFamily="34" charset="0"/>
              </a:rPr>
              <a:t>on, and then click on “</a:t>
            </a:r>
            <a:r>
              <a:rPr lang="en-GB" sz="1400" b="1" dirty="0" smtClean="0">
                <a:latin typeface="Calibri" pitchFamily="34" charset="0"/>
                <a:cs typeface="Calibri" pitchFamily="34" charset="0"/>
              </a:rPr>
              <a:t>Insert – Action”</a:t>
            </a:r>
            <a:r>
              <a:rPr lang="en-GB" sz="1400" dirty="0" smtClean="0">
                <a:latin typeface="Calibri" pitchFamily="34" charset="0"/>
                <a:cs typeface="Calibri" pitchFamily="34" charset="0"/>
              </a:rPr>
              <a:t>.</a:t>
            </a:r>
          </a:p>
          <a:p>
            <a:pPr lvl="0" fontAlgn="auto">
              <a:spcBef>
                <a:spcPts val="0"/>
              </a:spcBef>
              <a:spcAft>
                <a:spcPts val="0"/>
              </a:spcAft>
              <a:defRPr/>
            </a:pPr>
            <a:r>
              <a:rPr lang="en-GB" sz="1400" dirty="0" smtClean="0">
                <a:solidFill>
                  <a:srgbClr val="FF0000"/>
                </a:solidFill>
                <a:latin typeface="Calibri" pitchFamily="34" charset="0"/>
                <a:cs typeface="Calibri" pitchFamily="34" charset="0"/>
              </a:rPr>
              <a:t>In this example I am going to make a </a:t>
            </a:r>
            <a:r>
              <a:rPr lang="en-GB" sz="1400" b="1" dirty="0" smtClean="0">
                <a:solidFill>
                  <a:srgbClr val="FF0000"/>
                </a:solidFill>
                <a:latin typeface="Calibri" pitchFamily="34" charset="0"/>
                <a:cs typeface="Calibri" pitchFamily="34" charset="0"/>
              </a:rPr>
              <a:t>sound</a:t>
            </a:r>
            <a:r>
              <a:rPr lang="en-GB" sz="1400" dirty="0" smtClean="0">
                <a:solidFill>
                  <a:srgbClr val="FF0000"/>
                </a:solidFill>
                <a:latin typeface="Calibri" pitchFamily="34" charset="0"/>
                <a:cs typeface="Calibri" pitchFamily="34" charset="0"/>
              </a:rPr>
              <a:t> when the user </a:t>
            </a:r>
            <a:r>
              <a:rPr lang="en-GB" sz="1400" b="1" dirty="0" smtClean="0">
                <a:solidFill>
                  <a:srgbClr val="FF0000"/>
                </a:solidFill>
                <a:latin typeface="Calibri" pitchFamily="34" charset="0"/>
                <a:cs typeface="Calibri" pitchFamily="34" charset="0"/>
              </a:rPr>
              <a:t>hovers</a:t>
            </a:r>
            <a:r>
              <a:rPr lang="en-GB" sz="1400" dirty="0" smtClean="0">
                <a:solidFill>
                  <a:srgbClr val="FF0000"/>
                </a:solidFill>
                <a:latin typeface="Calibri" pitchFamily="34" charset="0"/>
                <a:cs typeface="Calibri" pitchFamily="34" charset="0"/>
              </a:rPr>
              <a:t> over a button.</a:t>
            </a:r>
          </a:p>
          <a:p>
            <a:pPr lvl="0" fontAlgn="auto">
              <a:spcBef>
                <a:spcPts val="0"/>
              </a:spcBef>
              <a:spcAft>
                <a:spcPts val="0"/>
              </a:spcAft>
              <a:defRPr/>
            </a:pPr>
            <a:endParaRPr lang="en-GB" sz="1400" b="1" dirty="0" smtClean="0">
              <a:latin typeface="Calibri" pitchFamily="34" charset="0"/>
              <a:cs typeface="Calibri" pitchFamily="34" charset="0"/>
            </a:endParaRPr>
          </a:p>
          <a:p>
            <a:pPr lvl="0" fontAlgn="auto">
              <a:spcBef>
                <a:spcPts val="0"/>
              </a:spcBef>
              <a:spcAft>
                <a:spcPts val="0"/>
              </a:spcAft>
              <a:defRPr/>
            </a:pPr>
            <a:endParaRPr lang="en-GB" sz="1400" b="1" dirty="0" smtClean="0">
              <a:latin typeface="Calibri" pitchFamily="34" charset="0"/>
              <a:cs typeface="Calibri" pitchFamily="34" charset="0"/>
            </a:endParaRPr>
          </a:p>
          <a:p>
            <a:pPr lvl="0" fontAlgn="auto">
              <a:spcBef>
                <a:spcPts val="0"/>
              </a:spcBef>
              <a:spcAft>
                <a:spcPts val="0"/>
              </a:spcAft>
              <a:defRPr/>
            </a:pPr>
            <a:endParaRPr lang="en-GB" sz="1400" b="1"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dirty="0" smtClean="0">
                <a:latin typeface="Calibri" pitchFamily="34" charset="0"/>
                <a:cs typeface="Calibri" pitchFamily="34" charset="0"/>
              </a:rPr>
              <a:t>- Click on </a:t>
            </a:r>
            <a:r>
              <a:rPr lang="en-GB" sz="1400" b="1" dirty="0" smtClean="0">
                <a:latin typeface="Calibri" pitchFamily="34" charset="0"/>
                <a:cs typeface="Calibri" pitchFamily="34" charset="0"/>
              </a:rPr>
              <a:t>“Mouse Over”</a:t>
            </a:r>
            <a:r>
              <a:rPr lang="en-GB" sz="1400" dirty="0" smtClean="0">
                <a:latin typeface="Calibri" pitchFamily="34" charset="0"/>
                <a:cs typeface="Calibri" pitchFamily="34" charset="0"/>
              </a:rPr>
              <a:t>...</a:t>
            </a: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dirty="0" smtClean="0">
                <a:latin typeface="Calibri" pitchFamily="34" charset="0"/>
                <a:cs typeface="Calibri" pitchFamily="34" charset="0"/>
              </a:rPr>
              <a:t>- Then </a:t>
            </a:r>
            <a:r>
              <a:rPr lang="en-GB" sz="1400" b="1" dirty="0" smtClean="0">
                <a:latin typeface="Calibri" pitchFamily="34" charset="0"/>
                <a:cs typeface="Calibri" pitchFamily="34" charset="0"/>
              </a:rPr>
              <a:t>“Play Sound” </a:t>
            </a:r>
            <a:r>
              <a:rPr lang="en-GB" sz="1400" dirty="0" smtClean="0">
                <a:latin typeface="Calibri" pitchFamily="34" charset="0"/>
                <a:cs typeface="Calibri" pitchFamily="34" charset="0"/>
              </a:rPr>
              <a:t>and select a sound of your choice.</a:t>
            </a: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dirty="0" smtClean="0">
                <a:latin typeface="Calibri" pitchFamily="34" charset="0"/>
                <a:cs typeface="Calibri" pitchFamily="34" charset="0"/>
              </a:rPr>
              <a:t>You now have an </a:t>
            </a:r>
            <a:r>
              <a:rPr lang="en-GB" sz="1400" u="sng" dirty="0" smtClean="0">
                <a:latin typeface="Calibri" pitchFamily="34" charset="0"/>
                <a:cs typeface="Calibri" pitchFamily="34" charset="0"/>
              </a:rPr>
              <a:t>interactive</a:t>
            </a:r>
            <a:r>
              <a:rPr lang="en-GB" sz="1400" dirty="0" smtClean="0">
                <a:latin typeface="Calibri" pitchFamily="34" charset="0"/>
                <a:cs typeface="Calibri" pitchFamily="34" charset="0"/>
              </a:rPr>
              <a:t> mouse-over action!</a:t>
            </a:r>
          </a:p>
        </p:txBody>
      </p:sp>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3" name="Picture 2"/>
          <p:cNvPicPr>
            <a:picLocks noChangeAspect="1" noChangeArrowheads="1"/>
          </p:cNvPicPr>
          <p:nvPr/>
        </p:nvPicPr>
        <p:blipFill>
          <a:blip r:embed="rId3" cstate="print"/>
          <a:srcRect l="23325" t="18914" r="36513" b="39743"/>
          <a:stretch>
            <a:fillRect/>
          </a:stretch>
        </p:blipFill>
        <p:spPr bwMode="auto">
          <a:xfrm>
            <a:off x="4860032" y="3117217"/>
            <a:ext cx="3600400" cy="2965035"/>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r="58014" b="86254"/>
          <a:stretch>
            <a:fillRect/>
          </a:stretch>
        </p:blipFill>
        <p:spPr bwMode="auto">
          <a:xfrm>
            <a:off x="395536" y="3140968"/>
            <a:ext cx="4104456" cy="1075044"/>
          </a:xfrm>
          <a:prstGeom prst="rect">
            <a:avLst/>
          </a:prstGeom>
          <a:noFill/>
          <a:ln w="9525">
            <a:noFill/>
            <a:miter lim="800000"/>
            <a:headEnd/>
            <a:tailEnd/>
          </a:ln>
        </p:spPr>
      </p:pic>
      <p:sp>
        <p:nvSpPr>
          <p:cNvPr id="15" name="Oval 14"/>
          <p:cNvSpPr/>
          <p:nvPr/>
        </p:nvSpPr>
        <p:spPr>
          <a:xfrm>
            <a:off x="3239473" y="3501009"/>
            <a:ext cx="576064" cy="576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p:cNvCxnSpPr/>
          <p:nvPr/>
        </p:nvCxnSpPr>
        <p:spPr>
          <a:xfrm>
            <a:off x="4427984" y="4941168"/>
            <a:ext cx="1584176"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372200" y="3356992"/>
            <a:ext cx="64807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8381789"/>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Print Macro</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LO1:</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Be able to use techniques to search for, store and share information</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2677656"/>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The following tutorial will help you to </a:t>
            </a:r>
            <a:r>
              <a:rPr lang="en-GB" sz="1400" b="1" dirty="0" smtClean="0">
                <a:latin typeface="Calibri" pitchFamily="34" charset="0"/>
                <a:cs typeface="Calibri" pitchFamily="34" charset="0"/>
              </a:rPr>
              <a:t>setup</a:t>
            </a:r>
            <a:r>
              <a:rPr lang="en-GB" sz="1400" dirty="0" smtClean="0">
                <a:latin typeface="Calibri" pitchFamily="34" charset="0"/>
                <a:cs typeface="Calibri" pitchFamily="34" charset="0"/>
              </a:rPr>
              <a:t> a </a:t>
            </a:r>
            <a:r>
              <a:rPr lang="en-GB" sz="1400" b="1" dirty="0" smtClean="0">
                <a:latin typeface="Calibri" pitchFamily="34" charset="0"/>
                <a:cs typeface="Calibri" pitchFamily="34" charset="0"/>
              </a:rPr>
              <a:t>macro</a:t>
            </a:r>
            <a:r>
              <a:rPr lang="en-GB" sz="1400" dirty="0" smtClean="0">
                <a:latin typeface="Calibri" pitchFamily="34" charset="0"/>
                <a:cs typeface="Calibri" pitchFamily="34" charset="0"/>
              </a:rPr>
              <a:t> and </a:t>
            </a:r>
            <a:r>
              <a:rPr lang="en-GB" sz="1400" b="1" dirty="0" smtClean="0">
                <a:latin typeface="Calibri" pitchFamily="34" charset="0"/>
                <a:cs typeface="Calibri" pitchFamily="34" charset="0"/>
              </a:rPr>
              <a:t>print</a:t>
            </a:r>
            <a:r>
              <a:rPr lang="en-GB" sz="1400" dirty="0" smtClean="0">
                <a:latin typeface="Calibri" pitchFamily="34" charset="0"/>
                <a:cs typeface="Calibri" pitchFamily="34" charset="0"/>
              </a:rPr>
              <a:t> a slide in </a:t>
            </a:r>
            <a:r>
              <a:rPr lang="en-GB" sz="1400" b="1" dirty="0" smtClean="0">
                <a:latin typeface="Calibri" pitchFamily="34" charset="0"/>
                <a:cs typeface="Calibri" pitchFamily="34" charset="0"/>
              </a:rPr>
              <a:t>PowerPoint</a:t>
            </a:r>
            <a:r>
              <a:rPr lang="en-GB" sz="1400" dirty="0" smtClean="0">
                <a:latin typeface="Calibri" pitchFamily="34" charset="0"/>
                <a:cs typeface="Calibri" pitchFamily="34" charset="0"/>
              </a:rPr>
              <a:t>.</a:t>
            </a: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b="1" u="sng" dirty="0" smtClean="0">
                <a:latin typeface="Calibri" pitchFamily="34" charset="0"/>
                <a:cs typeface="Calibri" pitchFamily="34" charset="0"/>
              </a:rPr>
              <a:t>Step 1:</a:t>
            </a:r>
            <a:r>
              <a:rPr lang="en-GB" sz="1400" u="sng" dirty="0" smtClean="0">
                <a:latin typeface="Calibri" pitchFamily="34" charset="0"/>
                <a:cs typeface="Calibri" pitchFamily="34" charset="0"/>
              </a:rPr>
              <a:t> Open PowerPoint Options</a:t>
            </a:r>
            <a:endParaRPr lang="en-GB" sz="1400" b="1" u="sng"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dirty="0" smtClean="0">
                <a:latin typeface="Calibri" pitchFamily="34" charset="0"/>
                <a:cs typeface="Calibri" pitchFamily="34" charset="0"/>
              </a:rPr>
              <a:t>Click on the </a:t>
            </a:r>
            <a:r>
              <a:rPr lang="en-GB" sz="1400" b="1" dirty="0" smtClean="0">
                <a:latin typeface="Calibri" pitchFamily="34" charset="0"/>
                <a:cs typeface="Calibri" pitchFamily="34" charset="0"/>
              </a:rPr>
              <a:t>“Office Button”</a:t>
            </a:r>
            <a:r>
              <a:rPr lang="en-GB" sz="1400" dirty="0" smtClean="0">
                <a:latin typeface="Calibri" pitchFamily="34" charset="0"/>
                <a:cs typeface="Calibri" pitchFamily="34" charset="0"/>
              </a:rPr>
              <a:t> and then click on </a:t>
            </a:r>
            <a:r>
              <a:rPr lang="en-GB" sz="1400" b="1" dirty="0" smtClean="0">
                <a:latin typeface="Calibri" pitchFamily="34" charset="0"/>
                <a:cs typeface="Calibri" pitchFamily="34" charset="0"/>
              </a:rPr>
              <a:t>“PowerPoint Options”</a:t>
            </a:r>
          </a:p>
          <a:p>
            <a:pPr lvl="0" fontAlgn="auto">
              <a:spcBef>
                <a:spcPts val="0"/>
              </a:spcBef>
              <a:spcAft>
                <a:spcPts val="0"/>
              </a:spcAft>
              <a:defRPr/>
            </a:pPr>
            <a:endParaRPr lang="en-GB" sz="1400" dirty="0" smtClean="0">
              <a:latin typeface="Calibri" pitchFamily="34" charset="0"/>
              <a:cs typeface="Calibri" pitchFamily="34" charset="0"/>
            </a:endParaRPr>
          </a:p>
          <a:p>
            <a:pPr fontAlgn="auto">
              <a:spcBef>
                <a:spcPts val="0"/>
              </a:spcBef>
              <a:spcAft>
                <a:spcPts val="0"/>
              </a:spcAft>
              <a:defRPr/>
            </a:pPr>
            <a:r>
              <a:rPr lang="en-GB" sz="1400" dirty="0" smtClean="0">
                <a:latin typeface="Calibri" pitchFamily="34" charset="0"/>
                <a:cs typeface="Calibri" pitchFamily="34" charset="0"/>
              </a:rPr>
              <a:t>				</a:t>
            </a:r>
            <a:r>
              <a:rPr lang="en-GB" sz="1400" b="1" u="sng" dirty="0" smtClean="0">
                <a:latin typeface="Calibri" pitchFamily="34" charset="0"/>
                <a:cs typeface="Calibri" pitchFamily="34" charset="0"/>
              </a:rPr>
              <a:t>Step 2:</a:t>
            </a:r>
            <a:r>
              <a:rPr lang="en-GB" sz="1400" u="sng" dirty="0" smtClean="0">
                <a:latin typeface="Calibri" pitchFamily="34" charset="0"/>
                <a:cs typeface="Calibri" pitchFamily="34" charset="0"/>
              </a:rPr>
              <a:t> Enable the “Developer Tab”</a:t>
            </a: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r>
              <a:rPr lang="en-GB" sz="1400" dirty="0" smtClean="0">
                <a:latin typeface="Calibri" pitchFamily="34" charset="0"/>
                <a:cs typeface="Calibri" pitchFamily="34" charset="0"/>
              </a:rPr>
              <a:t>				Tick the </a:t>
            </a:r>
            <a:r>
              <a:rPr lang="en-GB" sz="1400" b="1" dirty="0" smtClean="0">
                <a:latin typeface="Calibri" pitchFamily="34" charset="0"/>
                <a:cs typeface="Calibri" pitchFamily="34" charset="0"/>
              </a:rPr>
              <a:t>“Show Developer tab in Ribbon”</a:t>
            </a:r>
            <a:r>
              <a:rPr lang="en-GB" sz="1400" dirty="0" smtClean="0">
                <a:latin typeface="Calibri" pitchFamily="34" charset="0"/>
                <a:cs typeface="Calibri" pitchFamily="34" charset="0"/>
              </a:rPr>
              <a:t> option</a:t>
            </a: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a:p>
            <a:pPr lvl="0" fontAlgn="auto">
              <a:spcBef>
                <a:spcPts val="0"/>
              </a:spcBef>
              <a:spcAft>
                <a:spcPts val="0"/>
              </a:spcAft>
              <a:defRPr/>
            </a:pPr>
            <a:endParaRPr lang="en-GB" sz="1400" dirty="0" smtClean="0">
              <a:latin typeface="Calibri" pitchFamily="34" charset="0"/>
              <a:cs typeface="Calibri" pitchFamily="34" charset="0"/>
            </a:endParaRPr>
          </a:p>
        </p:txBody>
      </p:sp>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026" name="Picture 2"/>
          <p:cNvPicPr>
            <a:picLocks noChangeAspect="1" noChangeArrowheads="1"/>
          </p:cNvPicPr>
          <p:nvPr/>
        </p:nvPicPr>
        <p:blipFill>
          <a:blip r:embed="rId3" cstate="print"/>
          <a:srcRect r="61019" b="44630"/>
          <a:stretch>
            <a:fillRect/>
          </a:stretch>
        </p:blipFill>
        <p:spPr bwMode="auto">
          <a:xfrm>
            <a:off x="467544" y="2852936"/>
            <a:ext cx="3312368" cy="376405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r="35417" b="61679"/>
          <a:stretch>
            <a:fillRect/>
          </a:stretch>
        </p:blipFill>
        <p:spPr bwMode="auto">
          <a:xfrm>
            <a:off x="4067943" y="3740782"/>
            <a:ext cx="4613313" cy="2232248"/>
          </a:xfrm>
          <a:prstGeom prst="rect">
            <a:avLst/>
          </a:prstGeom>
          <a:noFill/>
          <a:ln w="9525">
            <a:noFill/>
            <a:miter lim="800000"/>
            <a:headEnd/>
            <a:tailEnd/>
          </a:ln>
        </p:spPr>
      </p:pic>
      <p:sp>
        <p:nvSpPr>
          <p:cNvPr id="14" name="Oval 13"/>
          <p:cNvSpPr/>
          <p:nvPr/>
        </p:nvSpPr>
        <p:spPr>
          <a:xfrm>
            <a:off x="5316588" y="5025051"/>
            <a:ext cx="2232248" cy="2160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940946" y="6381328"/>
            <a:ext cx="1046878" cy="2160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8381789"/>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eWeston">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6DD945F-B7B0-4691-A0D0-E2EAD6DA23B3}">
  <ds:schemaRefs>
    <ds:schemaRef ds:uri="http://purl.org/dc/elements/1.1/"/>
    <ds:schemaRef ds:uri="http://purl.org/dc/terms/"/>
    <ds:schemaRef ds:uri="http://www.w3.org/XML/1998/namespace"/>
    <ds:schemaRef ds:uri="http://purl.org/dc/dcmitype/"/>
    <ds:schemaRef ds:uri="http://schemas.microsoft.com/office/2006/documentManagement/types"/>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BrookeWeston</Template>
  <TotalTime>22957</TotalTime>
  <Words>2014</Words>
  <Application>Microsoft Office PowerPoint</Application>
  <PresentationFormat>On-screen Show (4:3)</PresentationFormat>
  <Paragraphs>336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BrookeWeston</vt:lpstr>
      <vt:lpstr>Learning Outcome 2 – Assignment</vt:lpstr>
      <vt:lpstr>Learning Outcome 2 – Task 1</vt:lpstr>
      <vt:lpstr>Learning Outcome 2 – Task 2</vt:lpstr>
      <vt:lpstr>Learning Outcome 2 – Task 3</vt:lpstr>
      <vt:lpstr>Learning Outcome 2 – Task 4</vt:lpstr>
      <vt:lpstr>Learning Outcome 2 – Task 5</vt:lpstr>
      <vt:lpstr>Learning Outcome 2 – Task 6</vt:lpstr>
      <vt:lpstr>Action – Mouse Over</vt:lpstr>
      <vt:lpstr>Print Macro</vt:lpstr>
      <vt:lpstr>Print Macro</vt:lpstr>
      <vt:lpstr>Print Macro</vt:lpstr>
      <vt:lpstr>Print Macro</vt:lpstr>
      <vt:lpstr>Learning Outcome 2 – Task 7</vt:lpstr>
      <vt:lpstr>Learning Outcome 2 – Task 8 </vt:lpstr>
      <vt:lpstr>AO1 – Assessment (P, M, D)</vt:lpstr>
    </vt:vector>
  </TitlesOfParts>
  <Company>Brooke Weston CTC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R005 Unit 5 - LO2 Cambridge L2</dc:title>
  <dc:subject>eBusiness</dc:subject>
  <dc:creator>KPA</dc:creator>
  <cp:lastModifiedBy>Shaun Strydom</cp:lastModifiedBy>
  <cp:revision>1109</cp:revision>
  <cp:lastPrinted>2012-09-28T14:36:43Z</cp:lastPrinted>
  <dcterms:created xsi:type="dcterms:W3CDTF">2008-03-12T11:01:44Z</dcterms:created>
  <dcterms:modified xsi:type="dcterms:W3CDTF">2013-07-03T10:13:03Z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64440492-4C8B-11D1-8B70-080036B11A03}" pid="4">
    <vt:lpwstr>Brooke Weston Academy</vt:lpwstr>
  </property>
  <property fmtid="{D5CDD505-2E9C-101B-9397-08002B2CF9AE}" pid="2" name="ContentTypeId">
    <vt:lpwstr>0x0101006303C8A099435F469B82EC500073A18D</vt:lpwstr>
  </property>
  <property fmtid="{D5CDD505-2E9C-101B-9397-08002B2CF9AE}" pid="3" name="Unit">
    <vt:lpwstr>U1</vt:lpwstr>
  </property>
</Properties>
</file>